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 id="21474836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12192000"/>
  <p:notesSz cx="6858000" cy="12192000"/>
  <p:embeddedFontLst>
    <p:embeddedFont>
      <p:font typeface="Lexend SemiBold"/>
      <p:regular r:id="rId30"/>
      <p:bold r:id="rId31"/>
    </p:embeddedFont>
    <p:embeddedFont>
      <p:font typeface="Lexend"/>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E1D1BAE-9FCD-4E97-88FB-991BAF10DBEA}">
  <a:tblStyle styleId="{8E1D1BAE-9FCD-4E97-88FB-991BAF10DBE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SemiBold-bold.fntdata"/><Relationship Id="rId30" Type="http://schemas.openxmlformats.org/officeDocument/2006/relationships/font" Target="fonts/LexendSemiBold-regular.fntdata"/><Relationship Id="rId11" Type="http://schemas.openxmlformats.org/officeDocument/2006/relationships/slide" Target="slides/slide5.xml"/><Relationship Id="rId33" Type="http://schemas.openxmlformats.org/officeDocument/2006/relationships/font" Target="fonts/Lexend-bold.fntdata"/><Relationship Id="rId10" Type="http://schemas.openxmlformats.org/officeDocument/2006/relationships/slide" Target="slides/slide4.xml"/><Relationship Id="rId32" Type="http://schemas.openxmlformats.org/officeDocument/2006/relationships/font" Target="fonts/Lexend-regular.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Pitch slide: objectives, or why should you care. What makes this worthwhile and not a waste of time?</a:t>
            </a:r>
            <a:endParaRPr/>
          </a:p>
        </p:txBody>
      </p:sp>
      <p:sp>
        <p:nvSpPr>
          <p:cNvPr id="513" name="Google Shape;5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h2ffd88d6cd40a605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h2ffd88d6cd40a605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h2ffd88d6cd40a605_1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1" name="Google Shape;70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AI amplifies expertise, judgement and execution. This also means it amplifies shallow thinking, weak priorities and poor judgement.</a:t>
            </a:r>
            <a:br>
              <a:rPr lang="en-US"/>
            </a:br>
            <a:br>
              <a:rPr lang="en-US"/>
            </a:br>
            <a:r>
              <a:rPr lang="en-US"/>
              <a:t>Just like the time that</a:t>
            </a:r>
            <a:endParaRPr/>
          </a:p>
        </p:txBody>
      </p:sp>
      <p:sp>
        <p:nvSpPr>
          <p:cNvPr id="702" name="Google Shape;70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h33af06263dfa68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8" name="Google Shape;718;h33af06263dfa682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h33af06263dfa682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5" name="Google Shape;72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PCRT. </a:t>
            </a:r>
            <a:endParaRPr/>
          </a:p>
        </p:txBody>
      </p:sp>
      <p:sp>
        <p:nvSpPr>
          <p:cNvPr id="754" name="Google Shape;75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1" name="Google Shape;7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1" name="Google Shape;80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8" name="Google Shape;80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9" name="Google Shape;80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4" name="Google Shape;83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PCRT guidance</a:t>
            </a:r>
            <a:endParaRPr/>
          </a:p>
        </p:txBody>
      </p:sp>
      <p:sp>
        <p:nvSpPr>
          <p:cNvPr id="846" name="Google Shape;84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6" name="Google Shape;86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4" name="Google Shape;89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0" name="Google Shape;95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1" name="Google Shape;95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h33af06263dfa682f_0_4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8" name="Google Shape;978;h33af06263dfa682f_0_4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h33af06263dfa682f_0_4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h33af06263dfa682f_0_7: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h33af06263dfa682f_0_7: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15" name="Shape 15"/>
        <p:cNvGrpSpPr/>
        <p:nvPr/>
      </p:nvGrpSpPr>
      <p:grpSpPr>
        <a:xfrm>
          <a:off x="0" y="0"/>
          <a:ext cx="0" cy="0"/>
          <a:chOff x="0" y="0"/>
          <a:chExt cx="0" cy="0"/>
        </a:xfrm>
      </p:grpSpPr>
      <p:sp>
        <p:nvSpPr>
          <p:cNvPr id="16" name="Google Shape;16;p4"/>
          <p:cNvSpPr/>
          <p:nvPr/>
        </p:nvSpPr>
        <p:spPr>
          <a:xfrm>
            <a:off x="857600" y="879233"/>
            <a:ext cx="4195200" cy="1455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7" name="Google Shape;17;p4"/>
          <p:cNvSpPr txBox="1"/>
          <p:nvPr>
            <p:ph type="title"/>
          </p:nvPr>
        </p:nvSpPr>
        <p:spPr>
          <a:xfrm>
            <a:off x="895767" y="970326"/>
            <a:ext cx="4156800" cy="1602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8" name="Google Shape;18;p4"/>
          <p:cNvSpPr/>
          <p:nvPr/>
        </p:nvSpPr>
        <p:spPr>
          <a:xfrm>
            <a:off x="2955200" y="2334300"/>
            <a:ext cx="6281700" cy="29172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9" name="Google Shape;19;p4"/>
          <p:cNvSpPr/>
          <p:nvPr/>
        </p:nvSpPr>
        <p:spPr>
          <a:xfrm>
            <a:off x="2248533" y="2334433"/>
            <a:ext cx="705300" cy="705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0" name="Google Shape;20;p4"/>
          <p:cNvSpPr/>
          <p:nvPr/>
        </p:nvSpPr>
        <p:spPr>
          <a:xfrm>
            <a:off x="9236800" y="3791867"/>
            <a:ext cx="705300" cy="14553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1" name="Google Shape;21;p4"/>
          <p:cNvSpPr txBox="1"/>
          <p:nvPr>
            <p:ph idx="2" type="title"/>
          </p:nvPr>
        </p:nvSpPr>
        <p:spPr>
          <a:xfrm>
            <a:off x="3010733" y="2400100"/>
            <a:ext cx="6165300" cy="2959500"/>
          </a:xfrm>
          <a:prstGeom prst="rect">
            <a:avLst/>
          </a:prstGeom>
        </p:spPr>
        <p:txBody>
          <a:bodyPr anchorCtr="0" anchor="t" bIns="121900" lIns="121900" spcFirstLastPara="1" rIns="121900" wrap="square" tIns="121900">
            <a:norm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p:txBody>
      </p:sp>
      <p:sp>
        <p:nvSpPr>
          <p:cNvPr id="22" name="Google Shape;22;p4"/>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 name="Google Shape;23;p4"/>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ITLE_3_1">
    <p:spTree>
      <p:nvGrpSpPr>
        <p:cNvPr id="24" name="Shape 24"/>
        <p:cNvGrpSpPr/>
        <p:nvPr/>
      </p:nvGrpSpPr>
      <p:grpSpPr>
        <a:xfrm>
          <a:off x="0" y="0"/>
          <a:ext cx="0" cy="0"/>
          <a:chOff x="0" y="0"/>
          <a:chExt cx="0" cy="0"/>
        </a:xfrm>
      </p:grpSpPr>
      <p:sp>
        <p:nvSpPr>
          <p:cNvPr id="25" name="Google Shape;25;p5"/>
          <p:cNvSpPr/>
          <p:nvPr/>
        </p:nvSpPr>
        <p:spPr>
          <a:xfrm>
            <a:off x="406400" y="4214767"/>
            <a:ext cx="3801900" cy="2238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6" name="Google Shape;26;p5"/>
          <p:cNvSpPr/>
          <p:nvPr/>
        </p:nvSpPr>
        <p:spPr>
          <a:xfrm>
            <a:off x="7998867" y="4214733"/>
            <a:ext cx="3786900" cy="22389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7" name="Google Shape;27;p5"/>
          <p:cNvSpPr/>
          <p:nvPr/>
        </p:nvSpPr>
        <p:spPr>
          <a:xfrm>
            <a:off x="4208233" y="4214867"/>
            <a:ext cx="3801900" cy="2238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 name="Google Shape;28;p5"/>
          <p:cNvSpPr txBox="1"/>
          <p:nvPr>
            <p:ph idx="1" type="subTitle"/>
          </p:nvPr>
        </p:nvSpPr>
        <p:spPr>
          <a:xfrm>
            <a:off x="418944" y="4179168"/>
            <a:ext cx="3754800" cy="723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9" name="Google Shape;29;p5"/>
          <p:cNvSpPr/>
          <p:nvPr>
            <p:ph idx="2" type="pic"/>
          </p:nvPr>
        </p:nvSpPr>
        <p:spPr>
          <a:xfrm>
            <a:off x="410167" y="1755267"/>
            <a:ext cx="3801900" cy="2459700"/>
          </a:xfrm>
          <a:prstGeom prst="rect">
            <a:avLst/>
          </a:prstGeom>
          <a:noFill/>
          <a:ln cap="flat" cmpd="sng" w="25400">
            <a:solidFill>
              <a:schemeClr val="dk1"/>
            </a:solidFill>
            <a:prstDash val="solid"/>
            <a:round/>
            <a:headEnd len="sm" w="sm" type="none"/>
            <a:tailEnd len="sm" w="sm" type="none"/>
          </a:ln>
        </p:spPr>
      </p:sp>
      <p:sp>
        <p:nvSpPr>
          <p:cNvPr id="30" name="Google Shape;30;p5"/>
          <p:cNvSpPr txBox="1"/>
          <p:nvPr>
            <p:ph idx="3" type="body"/>
          </p:nvPr>
        </p:nvSpPr>
        <p:spPr>
          <a:xfrm>
            <a:off x="421979" y="5015089"/>
            <a:ext cx="3584700" cy="1464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1" name="Google Shape;31;p5"/>
          <p:cNvSpPr/>
          <p:nvPr>
            <p:ph idx="4" type="pic"/>
          </p:nvPr>
        </p:nvSpPr>
        <p:spPr>
          <a:xfrm>
            <a:off x="4212167" y="1755267"/>
            <a:ext cx="3801900" cy="2459700"/>
          </a:xfrm>
          <a:prstGeom prst="rect">
            <a:avLst/>
          </a:prstGeom>
          <a:noFill/>
          <a:ln cap="flat" cmpd="sng" w="25400">
            <a:solidFill>
              <a:schemeClr val="dk1"/>
            </a:solidFill>
            <a:prstDash val="solid"/>
            <a:round/>
            <a:headEnd len="sm" w="sm" type="none"/>
            <a:tailEnd len="sm" w="sm" type="none"/>
          </a:ln>
        </p:spPr>
      </p:sp>
      <p:sp>
        <p:nvSpPr>
          <p:cNvPr id="32" name="Google Shape;32;p5"/>
          <p:cNvSpPr/>
          <p:nvPr>
            <p:ph idx="5" type="pic"/>
          </p:nvPr>
        </p:nvSpPr>
        <p:spPr>
          <a:xfrm>
            <a:off x="8014167" y="1755267"/>
            <a:ext cx="3771600" cy="2459700"/>
          </a:xfrm>
          <a:prstGeom prst="rect">
            <a:avLst/>
          </a:prstGeom>
          <a:noFill/>
          <a:ln cap="flat" cmpd="sng" w="25400">
            <a:solidFill>
              <a:schemeClr val="dk1"/>
            </a:solidFill>
            <a:prstDash val="solid"/>
            <a:round/>
            <a:headEnd len="sm" w="sm" type="none"/>
            <a:tailEnd len="sm" w="sm" type="none"/>
          </a:ln>
        </p:spPr>
      </p:sp>
      <p:sp>
        <p:nvSpPr>
          <p:cNvPr id="33" name="Google Shape;33;p5"/>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4" name="Google Shape;34;p5"/>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5" name="Google Shape;35;p5"/>
          <p:cNvSpPr/>
          <p:nvPr/>
        </p:nvSpPr>
        <p:spPr>
          <a:xfrm>
            <a:off x="406400" y="407100"/>
            <a:ext cx="3801900" cy="13455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6" name="Google Shape;36;p5"/>
          <p:cNvSpPr/>
          <p:nvPr/>
        </p:nvSpPr>
        <p:spPr>
          <a:xfrm>
            <a:off x="4212167" y="1081800"/>
            <a:ext cx="1545900" cy="6699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7" name="Google Shape;37;p5"/>
          <p:cNvSpPr txBox="1"/>
          <p:nvPr>
            <p:ph type="title"/>
          </p:nvPr>
        </p:nvSpPr>
        <p:spPr>
          <a:xfrm>
            <a:off x="438023" y="481650"/>
            <a:ext cx="3627600" cy="15084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8" name="Google Shape;38;p5"/>
          <p:cNvSpPr txBox="1"/>
          <p:nvPr>
            <p:ph idx="6" type="subTitle"/>
          </p:nvPr>
        </p:nvSpPr>
        <p:spPr>
          <a:xfrm>
            <a:off x="4208911" y="4179168"/>
            <a:ext cx="3754800" cy="723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9" name="Google Shape;39;p5"/>
          <p:cNvSpPr txBox="1"/>
          <p:nvPr>
            <p:ph idx="7" type="body"/>
          </p:nvPr>
        </p:nvSpPr>
        <p:spPr>
          <a:xfrm>
            <a:off x="4211946" y="5015089"/>
            <a:ext cx="3584700" cy="1464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0" name="Google Shape;40;p5"/>
          <p:cNvSpPr txBox="1"/>
          <p:nvPr>
            <p:ph idx="8" type="subTitle"/>
          </p:nvPr>
        </p:nvSpPr>
        <p:spPr>
          <a:xfrm>
            <a:off x="8010412" y="4179168"/>
            <a:ext cx="3754800" cy="723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1" name="Google Shape;41;p5"/>
          <p:cNvSpPr txBox="1"/>
          <p:nvPr>
            <p:ph idx="9" type="body"/>
          </p:nvPr>
        </p:nvSpPr>
        <p:spPr>
          <a:xfrm>
            <a:off x="8013447" y="5015089"/>
            <a:ext cx="3584700" cy="1464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1 Overview">
  <p:cSld name="TITLE_3_1_1">
    <p:spTree>
      <p:nvGrpSpPr>
        <p:cNvPr id="42" name="Shape 42"/>
        <p:cNvGrpSpPr/>
        <p:nvPr/>
      </p:nvGrpSpPr>
      <p:grpSpPr>
        <a:xfrm>
          <a:off x="0" y="0"/>
          <a:ext cx="0" cy="0"/>
          <a:chOff x="0" y="0"/>
          <a:chExt cx="0" cy="0"/>
        </a:xfrm>
      </p:grpSpPr>
      <p:sp>
        <p:nvSpPr>
          <p:cNvPr id="43" name="Google Shape;43;p6"/>
          <p:cNvSpPr/>
          <p:nvPr/>
        </p:nvSpPr>
        <p:spPr>
          <a:xfrm>
            <a:off x="1563067" y="880267"/>
            <a:ext cx="6281700" cy="21864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4" name="Google Shape;44;p6"/>
          <p:cNvSpPr/>
          <p:nvPr/>
        </p:nvSpPr>
        <p:spPr>
          <a:xfrm>
            <a:off x="7844667" y="2342262"/>
            <a:ext cx="16332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5" name="Google Shape;45;p6"/>
          <p:cNvSpPr txBox="1"/>
          <p:nvPr>
            <p:ph type="title"/>
          </p:nvPr>
        </p:nvSpPr>
        <p:spPr>
          <a:xfrm>
            <a:off x="1593900" y="978727"/>
            <a:ext cx="6198300" cy="2311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46" name="Google Shape;46;p6"/>
          <p:cNvSpPr/>
          <p:nvPr>
            <p:ph idx="2" type="pic"/>
          </p:nvPr>
        </p:nvSpPr>
        <p:spPr>
          <a:xfrm>
            <a:off x="4347333" y="3079800"/>
            <a:ext cx="2091900" cy="2167200"/>
          </a:xfrm>
          <a:prstGeom prst="rect">
            <a:avLst/>
          </a:prstGeom>
          <a:noFill/>
          <a:ln cap="flat" cmpd="sng" w="25400">
            <a:solidFill>
              <a:schemeClr val="dk1"/>
            </a:solidFill>
            <a:prstDash val="solid"/>
            <a:round/>
            <a:headEnd len="sm" w="sm" type="none"/>
            <a:tailEnd len="sm" w="sm" type="none"/>
          </a:ln>
        </p:spPr>
      </p:sp>
      <p:sp>
        <p:nvSpPr>
          <p:cNvPr id="47" name="Google Shape;47;p6"/>
          <p:cNvSpPr/>
          <p:nvPr>
            <p:ph idx="3" type="pic"/>
          </p:nvPr>
        </p:nvSpPr>
        <p:spPr>
          <a:xfrm>
            <a:off x="6466033" y="3079800"/>
            <a:ext cx="4170900" cy="2898900"/>
          </a:xfrm>
          <a:prstGeom prst="rect">
            <a:avLst/>
          </a:prstGeom>
          <a:noFill/>
          <a:ln cap="flat" cmpd="sng" w="25400">
            <a:solidFill>
              <a:schemeClr val="dk1"/>
            </a:solidFill>
            <a:prstDash val="solid"/>
            <a:round/>
            <a:headEnd len="sm" w="sm" type="none"/>
            <a:tailEnd len="sm" w="sm" type="none"/>
          </a:ln>
        </p:spPr>
      </p:sp>
      <p:sp>
        <p:nvSpPr>
          <p:cNvPr id="48" name="Google Shape;48;p6"/>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9" name="Google Shape;49;p6"/>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
    <p:spTree>
      <p:nvGrpSpPr>
        <p:cNvPr id="50" name="Shape 50"/>
        <p:cNvGrpSpPr/>
        <p:nvPr/>
      </p:nvGrpSpPr>
      <p:grpSpPr>
        <a:xfrm>
          <a:off x="0" y="0"/>
          <a:ext cx="0" cy="0"/>
          <a:chOff x="0" y="0"/>
          <a:chExt cx="0" cy="0"/>
        </a:xfrm>
      </p:grpSpPr>
      <p:sp>
        <p:nvSpPr>
          <p:cNvPr id="51" name="Google Shape;51;p7"/>
          <p:cNvSpPr/>
          <p:nvPr/>
        </p:nvSpPr>
        <p:spPr>
          <a:xfrm>
            <a:off x="4697767" y="2927500"/>
            <a:ext cx="6653700" cy="3180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52" name="Google Shape;52;p7"/>
          <p:cNvSpPr/>
          <p:nvPr/>
        </p:nvSpPr>
        <p:spPr>
          <a:xfrm>
            <a:off x="1893614" y="2936267"/>
            <a:ext cx="2802300" cy="7245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53" name="Google Shape;53;p7"/>
          <p:cNvSpPr/>
          <p:nvPr/>
        </p:nvSpPr>
        <p:spPr>
          <a:xfrm>
            <a:off x="505000" y="749667"/>
            <a:ext cx="4194900" cy="21864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54" name="Google Shape;54;p7"/>
          <p:cNvSpPr txBox="1"/>
          <p:nvPr>
            <p:ph type="title"/>
          </p:nvPr>
        </p:nvSpPr>
        <p:spPr>
          <a:xfrm>
            <a:off x="505000" y="749667"/>
            <a:ext cx="4194900" cy="21864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9600"/>
              <a:buNone/>
              <a:defRPr sz="9600"/>
            </a:lvl1pPr>
            <a:lvl2pPr lvl="1" algn="ctr">
              <a:spcBef>
                <a:spcPts val="0"/>
              </a:spcBef>
              <a:spcAft>
                <a:spcPts val="0"/>
              </a:spcAft>
              <a:buSzPts val="3700"/>
              <a:buNone/>
              <a:defRPr/>
            </a:lvl2pPr>
            <a:lvl3pPr lvl="2" algn="ctr">
              <a:spcBef>
                <a:spcPts val="0"/>
              </a:spcBef>
              <a:spcAft>
                <a:spcPts val="0"/>
              </a:spcAft>
              <a:buSzPts val="3700"/>
              <a:buNone/>
              <a:defRPr/>
            </a:lvl3pPr>
            <a:lvl4pPr lvl="3" algn="ctr">
              <a:spcBef>
                <a:spcPts val="0"/>
              </a:spcBef>
              <a:spcAft>
                <a:spcPts val="0"/>
              </a:spcAft>
              <a:buSzPts val="3700"/>
              <a:buNone/>
              <a:defRPr/>
            </a:lvl4pPr>
            <a:lvl5pPr lvl="4" algn="ctr">
              <a:spcBef>
                <a:spcPts val="0"/>
              </a:spcBef>
              <a:spcAft>
                <a:spcPts val="0"/>
              </a:spcAft>
              <a:buSzPts val="3700"/>
              <a:buNone/>
              <a:defRPr/>
            </a:lvl5pPr>
            <a:lvl6pPr lvl="5" algn="ctr">
              <a:spcBef>
                <a:spcPts val="0"/>
              </a:spcBef>
              <a:spcAft>
                <a:spcPts val="0"/>
              </a:spcAft>
              <a:buSzPts val="3700"/>
              <a:buNone/>
              <a:defRPr/>
            </a:lvl6pPr>
            <a:lvl7pPr lvl="6" algn="ctr">
              <a:spcBef>
                <a:spcPts val="0"/>
              </a:spcBef>
              <a:spcAft>
                <a:spcPts val="0"/>
              </a:spcAft>
              <a:buSzPts val="3700"/>
              <a:buNone/>
              <a:defRPr/>
            </a:lvl7pPr>
            <a:lvl8pPr lvl="7" algn="ctr">
              <a:spcBef>
                <a:spcPts val="0"/>
              </a:spcBef>
              <a:spcAft>
                <a:spcPts val="0"/>
              </a:spcAft>
              <a:buSzPts val="3700"/>
              <a:buNone/>
              <a:defRPr/>
            </a:lvl8pPr>
            <a:lvl9pPr lvl="8" algn="ctr">
              <a:spcBef>
                <a:spcPts val="0"/>
              </a:spcBef>
              <a:spcAft>
                <a:spcPts val="0"/>
              </a:spcAft>
              <a:buSzPts val="3700"/>
              <a:buNone/>
              <a:defRPr/>
            </a:lvl9pPr>
          </a:lstStyle>
          <a:p/>
        </p:txBody>
      </p:sp>
      <p:sp>
        <p:nvSpPr>
          <p:cNvPr id="55" name="Google Shape;55;p7"/>
          <p:cNvSpPr/>
          <p:nvPr/>
        </p:nvSpPr>
        <p:spPr>
          <a:xfrm>
            <a:off x="4697764" y="2205602"/>
            <a:ext cx="7053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56" name="Google Shape;56;p7"/>
          <p:cNvSpPr txBox="1"/>
          <p:nvPr>
            <p:ph idx="1" type="body"/>
          </p:nvPr>
        </p:nvSpPr>
        <p:spPr>
          <a:xfrm>
            <a:off x="4830767" y="3066667"/>
            <a:ext cx="6387600" cy="2912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57" name="Google Shape;57;p7"/>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58" name="Google Shape;58;p7"/>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2 Overview">
  <p:cSld name="TITLE_3_1_1_1">
    <p:spTree>
      <p:nvGrpSpPr>
        <p:cNvPr id="59" name="Shape 59"/>
        <p:cNvGrpSpPr/>
        <p:nvPr/>
      </p:nvGrpSpPr>
      <p:grpSpPr>
        <a:xfrm>
          <a:off x="0" y="0"/>
          <a:ext cx="0" cy="0"/>
          <a:chOff x="0" y="0"/>
          <a:chExt cx="0" cy="0"/>
        </a:xfrm>
      </p:grpSpPr>
      <p:sp>
        <p:nvSpPr>
          <p:cNvPr id="60" name="Google Shape;60;p8"/>
          <p:cNvSpPr/>
          <p:nvPr>
            <p:ph idx="2" type="pic"/>
          </p:nvPr>
        </p:nvSpPr>
        <p:spPr>
          <a:xfrm>
            <a:off x="5058133" y="3062810"/>
            <a:ext cx="2091900" cy="2167200"/>
          </a:xfrm>
          <a:prstGeom prst="rect">
            <a:avLst/>
          </a:prstGeom>
          <a:noFill/>
          <a:ln cap="flat" cmpd="sng" w="25400">
            <a:solidFill>
              <a:schemeClr val="dk1"/>
            </a:solidFill>
            <a:prstDash val="solid"/>
            <a:round/>
            <a:headEnd len="sm" w="sm" type="none"/>
            <a:tailEnd len="sm" w="sm" type="none"/>
          </a:ln>
        </p:spPr>
      </p:sp>
      <p:sp>
        <p:nvSpPr>
          <p:cNvPr id="61" name="Google Shape;61;p8"/>
          <p:cNvSpPr/>
          <p:nvPr>
            <p:ph idx="3" type="pic"/>
          </p:nvPr>
        </p:nvSpPr>
        <p:spPr>
          <a:xfrm>
            <a:off x="884533" y="3062810"/>
            <a:ext cx="4170900" cy="2898900"/>
          </a:xfrm>
          <a:prstGeom prst="rect">
            <a:avLst/>
          </a:prstGeom>
          <a:noFill/>
          <a:ln cap="flat" cmpd="sng" w="25400">
            <a:solidFill>
              <a:schemeClr val="dk1"/>
            </a:solidFill>
            <a:prstDash val="solid"/>
            <a:round/>
            <a:headEnd len="sm" w="sm" type="none"/>
            <a:tailEnd len="sm" w="sm" type="none"/>
          </a:ln>
        </p:spPr>
      </p:sp>
      <p:sp>
        <p:nvSpPr>
          <p:cNvPr id="62" name="Google Shape;62;p8"/>
          <p:cNvSpPr/>
          <p:nvPr/>
        </p:nvSpPr>
        <p:spPr>
          <a:xfrm>
            <a:off x="2253067" y="880267"/>
            <a:ext cx="6281700" cy="21864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63" name="Google Shape;63;p8"/>
          <p:cNvSpPr/>
          <p:nvPr/>
        </p:nvSpPr>
        <p:spPr>
          <a:xfrm>
            <a:off x="1547867" y="2343303"/>
            <a:ext cx="7053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64" name="Google Shape;64;p8"/>
          <p:cNvSpPr txBox="1"/>
          <p:nvPr>
            <p:ph type="title"/>
          </p:nvPr>
        </p:nvSpPr>
        <p:spPr>
          <a:xfrm>
            <a:off x="2295779" y="969406"/>
            <a:ext cx="6198300" cy="2311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65" name="Google Shape;65;p8"/>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66" name="Google Shape;66;p8"/>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Overview (5)">
  <p:cSld name="TITLE_3_1_1_1_1">
    <p:spTree>
      <p:nvGrpSpPr>
        <p:cNvPr id="67" name="Shape 67"/>
        <p:cNvGrpSpPr/>
        <p:nvPr/>
      </p:nvGrpSpPr>
      <p:grpSpPr>
        <a:xfrm>
          <a:off x="0" y="0"/>
          <a:ext cx="0" cy="0"/>
          <a:chOff x="0" y="0"/>
          <a:chExt cx="0" cy="0"/>
        </a:xfrm>
      </p:grpSpPr>
      <p:sp>
        <p:nvSpPr>
          <p:cNvPr id="68" name="Google Shape;68;p9"/>
          <p:cNvSpPr/>
          <p:nvPr/>
        </p:nvSpPr>
        <p:spPr>
          <a:xfrm>
            <a:off x="397733" y="1909300"/>
            <a:ext cx="2284800" cy="2520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69" name="Google Shape;69;p9"/>
          <p:cNvSpPr/>
          <p:nvPr/>
        </p:nvSpPr>
        <p:spPr>
          <a:xfrm>
            <a:off x="7242220" y="1909300"/>
            <a:ext cx="2284800" cy="2520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70" name="Google Shape;70;p9"/>
          <p:cNvSpPr/>
          <p:nvPr/>
        </p:nvSpPr>
        <p:spPr>
          <a:xfrm>
            <a:off x="9516889" y="1909300"/>
            <a:ext cx="2284800" cy="25203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71" name="Google Shape;71;p9"/>
          <p:cNvSpPr/>
          <p:nvPr/>
        </p:nvSpPr>
        <p:spPr>
          <a:xfrm>
            <a:off x="2682642" y="1909300"/>
            <a:ext cx="2284800" cy="2520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72" name="Google Shape;72;p9"/>
          <p:cNvSpPr/>
          <p:nvPr/>
        </p:nvSpPr>
        <p:spPr>
          <a:xfrm>
            <a:off x="4957311" y="1909300"/>
            <a:ext cx="2284800" cy="2520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73" name="Google Shape;73;p9"/>
          <p:cNvSpPr txBox="1"/>
          <p:nvPr>
            <p:ph idx="1" type="body"/>
          </p:nvPr>
        </p:nvSpPr>
        <p:spPr>
          <a:xfrm>
            <a:off x="414521" y="1909300"/>
            <a:ext cx="2251200" cy="2520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4" name="Google Shape;74;p9"/>
          <p:cNvSpPr txBox="1"/>
          <p:nvPr>
            <p:ph idx="2" type="body"/>
          </p:nvPr>
        </p:nvSpPr>
        <p:spPr>
          <a:xfrm>
            <a:off x="7259024" y="1909300"/>
            <a:ext cx="2251200" cy="2520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5" name="Google Shape;75;p9"/>
          <p:cNvSpPr txBox="1"/>
          <p:nvPr>
            <p:ph idx="3" type="body"/>
          </p:nvPr>
        </p:nvSpPr>
        <p:spPr>
          <a:xfrm>
            <a:off x="9474032" y="1909300"/>
            <a:ext cx="2251200" cy="2520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6" name="Google Shape;76;p9"/>
          <p:cNvSpPr txBox="1"/>
          <p:nvPr>
            <p:ph idx="4" type="body"/>
          </p:nvPr>
        </p:nvSpPr>
        <p:spPr>
          <a:xfrm>
            <a:off x="2716037" y="1909300"/>
            <a:ext cx="2251200" cy="2520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7" name="Google Shape;77;p9"/>
          <p:cNvSpPr txBox="1"/>
          <p:nvPr>
            <p:ph idx="5" type="body"/>
          </p:nvPr>
        </p:nvSpPr>
        <p:spPr>
          <a:xfrm>
            <a:off x="4970610" y="1909300"/>
            <a:ext cx="2251200" cy="2520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78" name="Google Shape;78;p9"/>
          <p:cNvSpPr/>
          <p:nvPr>
            <p:ph idx="6" type="pic"/>
          </p:nvPr>
        </p:nvSpPr>
        <p:spPr>
          <a:xfrm>
            <a:off x="9517067" y="4429700"/>
            <a:ext cx="2284800" cy="2013600"/>
          </a:xfrm>
          <a:prstGeom prst="rect">
            <a:avLst/>
          </a:prstGeom>
          <a:noFill/>
          <a:ln cap="flat" cmpd="sng" w="25400">
            <a:solidFill>
              <a:schemeClr val="dk1"/>
            </a:solidFill>
            <a:prstDash val="solid"/>
            <a:round/>
            <a:headEnd len="sm" w="sm" type="none"/>
            <a:tailEnd len="sm" w="sm" type="none"/>
          </a:ln>
        </p:spPr>
      </p:sp>
      <p:sp>
        <p:nvSpPr>
          <p:cNvPr id="79" name="Google Shape;79;p9"/>
          <p:cNvSpPr/>
          <p:nvPr>
            <p:ph idx="7" type="pic"/>
          </p:nvPr>
        </p:nvSpPr>
        <p:spPr>
          <a:xfrm>
            <a:off x="7236996" y="4429702"/>
            <a:ext cx="2277600" cy="2013600"/>
          </a:xfrm>
          <a:prstGeom prst="rect">
            <a:avLst/>
          </a:prstGeom>
          <a:noFill/>
          <a:ln cap="flat" cmpd="sng" w="25400">
            <a:solidFill>
              <a:schemeClr val="dk1"/>
            </a:solidFill>
            <a:prstDash val="solid"/>
            <a:round/>
            <a:headEnd len="sm" w="sm" type="none"/>
            <a:tailEnd len="sm" w="sm" type="none"/>
          </a:ln>
        </p:spPr>
      </p:sp>
      <p:sp>
        <p:nvSpPr>
          <p:cNvPr id="80" name="Google Shape;80;p9"/>
          <p:cNvSpPr/>
          <p:nvPr>
            <p:ph idx="8" type="pic"/>
          </p:nvPr>
        </p:nvSpPr>
        <p:spPr>
          <a:xfrm>
            <a:off x="4964056" y="4429702"/>
            <a:ext cx="2277600" cy="2013600"/>
          </a:xfrm>
          <a:prstGeom prst="rect">
            <a:avLst/>
          </a:prstGeom>
          <a:noFill/>
          <a:ln cap="flat" cmpd="sng" w="25400">
            <a:solidFill>
              <a:schemeClr val="dk1"/>
            </a:solidFill>
            <a:prstDash val="solid"/>
            <a:round/>
            <a:headEnd len="sm" w="sm" type="none"/>
            <a:tailEnd len="sm" w="sm" type="none"/>
          </a:ln>
        </p:spPr>
      </p:sp>
      <p:sp>
        <p:nvSpPr>
          <p:cNvPr id="81" name="Google Shape;81;p9"/>
          <p:cNvSpPr/>
          <p:nvPr>
            <p:ph idx="9" type="pic"/>
          </p:nvPr>
        </p:nvSpPr>
        <p:spPr>
          <a:xfrm>
            <a:off x="2682521" y="4429700"/>
            <a:ext cx="2304000" cy="2013600"/>
          </a:xfrm>
          <a:prstGeom prst="rect">
            <a:avLst/>
          </a:prstGeom>
          <a:noFill/>
          <a:ln cap="flat" cmpd="sng" w="25400">
            <a:solidFill>
              <a:schemeClr val="dk1"/>
            </a:solidFill>
            <a:prstDash val="solid"/>
            <a:round/>
            <a:headEnd len="sm" w="sm" type="none"/>
            <a:tailEnd len="sm" w="sm" type="none"/>
          </a:ln>
        </p:spPr>
      </p:sp>
      <p:sp>
        <p:nvSpPr>
          <p:cNvPr id="82" name="Google Shape;82;p9"/>
          <p:cNvSpPr/>
          <p:nvPr>
            <p:ph idx="13" type="pic"/>
          </p:nvPr>
        </p:nvSpPr>
        <p:spPr>
          <a:xfrm>
            <a:off x="397733" y="4429700"/>
            <a:ext cx="2288100" cy="2013600"/>
          </a:xfrm>
          <a:prstGeom prst="rect">
            <a:avLst/>
          </a:prstGeom>
          <a:noFill/>
          <a:ln cap="flat" cmpd="sng" w="25400">
            <a:solidFill>
              <a:schemeClr val="dk1"/>
            </a:solidFill>
            <a:prstDash val="solid"/>
            <a:round/>
            <a:headEnd len="sm" w="sm" type="none"/>
            <a:tailEnd len="sm" w="sm" type="none"/>
          </a:ln>
        </p:spPr>
      </p:sp>
      <p:sp>
        <p:nvSpPr>
          <p:cNvPr id="83" name="Google Shape;83;p9"/>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84" name="Google Shape;84;p9"/>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85" name="Google Shape;85;p9"/>
          <p:cNvSpPr/>
          <p:nvPr/>
        </p:nvSpPr>
        <p:spPr>
          <a:xfrm>
            <a:off x="397733" y="401400"/>
            <a:ext cx="5360400" cy="8088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86" name="Google Shape;86;p9"/>
          <p:cNvSpPr txBox="1"/>
          <p:nvPr>
            <p:ph type="title"/>
          </p:nvPr>
        </p:nvSpPr>
        <p:spPr>
          <a:xfrm>
            <a:off x="372237" y="450700"/>
            <a:ext cx="53859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Goal">
  <p:cSld name="TITLE_3_1_1_1_1_1">
    <p:spTree>
      <p:nvGrpSpPr>
        <p:cNvPr id="87" name="Shape 87"/>
        <p:cNvGrpSpPr/>
        <p:nvPr/>
      </p:nvGrpSpPr>
      <p:grpSpPr>
        <a:xfrm>
          <a:off x="0" y="0"/>
          <a:ext cx="0" cy="0"/>
          <a:chOff x="0" y="0"/>
          <a:chExt cx="0" cy="0"/>
        </a:xfrm>
      </p:grpSpPr>
      <p:sp>
        <p:nvSpPr>
          <p:cNvPr id="88" name="Google Shape;88;p10"/>
          <p:cNvSpPr/>
          <p:nvPr/>
        </p:nvSpPr>
        <p:spPr>
          <a:xfrm>
            <a:off x="397750" y="401400"/>
            <a:ext cx="7529100" cy="7080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89" name="Google Shape;89;p10"/>
          <p:cNvSpPr txBox="1"/>
          <p:nvPr>
            <p:ph type="title"/>
          </p:nvPr>
        </p:nvSpPr>
        <p:spPr>
          <a:xfrm>
            <a:off x="372246" y="416367"/>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90" name="Google Shape;90;p10"/>
          <p:cNvSpPr/>
          <p:nvPr/>
        </p:nvSpPr>
        <p:spPr>
          <a:xfrm>
            <a:off x="5950994" y="4483426"/>
            <a:ext cx="1587300" cy="1302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91" name="Google Shape;91;p10"/>
          <p:cNvSpPr/>
          <p:nvPr/>
        </p:nvSpPr>
        <p:spPr>
          <a:xfrm>
            <a:off x="7538207" y="4483414"/>
            <a:ext cx="650100" cy="6381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92" name="Google Shape;92;p10"/>
          <p:cNvSpPr/>
          <p:nvPr/>
        </p:nvSpPr>
        <p:spPr>
          <a:xfrm>
            <a:off x="5951000" y="1409300"/>
            <a:ext cx="5828400" cy="30741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93" name="Google Shape;93;p10"/>
          <p:cNvSpPr txBox="1"/>
          <p:nvPr>
            <p:ph idx="1" type="subTitle"/>
          </p:nvPr>
        </p:nvSpPr>
        <p:spPr>
          <a:xfrm>
            <a:off x="5975934" y="1424300"/>
            <a:ext cx="5784900" cy="721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94" name="Google Shape;94;p10"/>
          <p:cNvSpPr/>
          <p:nvPr>
            <p:ph idx="2" type="pic"/>
          </p:nvPr>
        </p:nvSpPr>
        <p:spPr>
          <a:xfrm>
            <a:off x="397733" y="1407133"/>
            <a:ext cx="5554500" cy="5044500"/>
          </a:xfrm>
          <a:prstGeom prst="rect">
            <a:avLst/>
          </a:prstGeom>
          <a:noFill/>
          <a:ln cap="flat" cmpd="sng" w="25400">
            <a:solidFill>
              <a:schemeClr val="dk1"/>
            </a:solidFill>
            <a:prstDash val="solid"/>
            <a:round/>
            <a:headEnd len="sm" w="sm" type="none"/>
            <a:tailEnd len="sm" w="sm" type="none"/>
          </a:ln>
        </p:spPr>
      </p:sp>
      <p:sp>
        <p:nvSpPr>
          <p:cNvPr id="95" name="Google Shape;95;p10"/>
          <p:cNvSpPr txBox="1"/>
          <p:nvPr>
            <p:ph idx="3" type="body"/>
          </p:nvPr>
        </p:nvSpPr>
        <p:spPr>
          <a:xfrm>
            <a:off x="5978826" y="2223329"/>
            <a:ext cx="5784900" cy="22245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6" name="Google Shape;96;p10"/>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97" name="Google Shape;97;p10"/>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98" name="Google Shape;98;p10"/>
          <p:cNvSpPr/>
          <p:nvPr/>
        </p:nvSpPr>
        <p:spPr>
          <a:xfrm>
            <a:off x="397733" y="401400"/>
            <a:ext cx="7561200" cy="8088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99" name="Google Shape;99;p10"/>
          <p:cNvSpPr txBox="1"/>
          <p:nvPr>
            <p:ph idx="4"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 Detailed Outline + Key Features">
  <p:cSld name="TITLE_3_1_1_1_1_1_1">
    <p:spTree>
      <p:nvGrpSpPr>
        <p:cNvPr id="100" name="Shape 100"/>
        <p:cNvGrpSpPr/>
        <p:nvPr/>
      </p:nvGrpSpPr>
      <p:grpSpPr>
        <a:xfrm>
          <a:off x="0" y="0"/>
          <a:ext cx="0" cy="0"/>
          <a:chOff x="0" y="0"/>
          <a:chExt cx="0" cy="0"/>
        </a:xfrm>
      </p:grpSpPr>
      <p:sp>
        <p:nvSpPr>
          <p:cNvPr id="101" name="Google Shape;101;p11"/>
          <p:cNvSpPr txBox="1"/>
          <p:nvPr>
            <p:ph idx="1" type="subTitle"/>
          </p:nvPr>
        </p:nvSpPr>
        <p:spPr>
          <a:xfrm>
            <a:off x="8102436" y="1315384"/>
            <a:ext cx="33537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2" name="Google Shape;102;p11"/>
          <p:cNvSpPr txBox="1"/>
          <p:nvPr>
            <p:ph idx="2" type="subTitle"/>
          </p:nvPr>
        </p:nvSpPr>
        <p:spPr>
          <a:xfrm>
            <a:off x="259566"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3" name="Google Shape;103;p11"/>
          <p:cNvSpPr txBox="1"/>
          <p:nvPr>
            <p:ph idx="3" type="subTitle"/>
          </p:nvPr>
        </p:nvSpPr>
        <p:spPr>
          <a:xfrm>
            <a:off x="1571064"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4" name="Google Shape;104;p11"/>
          <p:cNvSpPr txBox="1"/>
          <p:nvPr>
            <p:ph idx="4" type="subTitle"/>
          </p:nvPr>
        </p:nvSpPr>
        <p:spPr>
          <a:xfrm>
            <a:off x="2882562"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5" name="Google Shape;105;p11"/>
          <p:cNvSpPr txBox="1"/>
          <p:nvPr>
            <p:ph idx="5" type="subTitle"/>
          </p:nvPr>
        </p:nvSpPr>
        <p:spPr>
          <a:xfrm>
            <a:off x="4185476"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6" name="Google Shape;106;p11"/>
          <p:cNvSpPr txBox="1"/>
          <p:nvPr>
            <p:ph idx="6" type="subTitle"/>
          </p:nvPr>
        </p:nvSpPr>
        <p:spPr>
          <a:xfrm>
            <a:off x="5478408"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7" name="Google Shape;107;p11"/>
          <p:cNvSpPr txBox="1"/>
          <p:nvPr>
            <p:ph idx="7" type="subTitle"/>
          </p:nvPr>
        </p:nvSpPr>
        <p:spPr>
          <a:xfrm>
            <a:off x="6789906" y="1332623"/>
            <a:ext cx="1296300" cy="4557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08" name="Google Shape;108;p11"/>
          <p:cNvSpPr/>
          <p:nvPr/>
        </p:nvSpPr>
        <p:spPr>
          <a:xfrm>
            <a:off x="397733" y="1735900"/>
            <a:ext cx="1310400" cy="4707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09" name="Google Shape;109;p11"/>
          <p:cNvSpPr/>
          <p:nvPr/>
        </p:nvSpPr>
        <p:spPr>
          <a:xfrm>
            <a:off x="6930208" y="1735900"/>
            <a:ext cx="1310400" cy="4707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10" name="Google Shape;110;p11"/>
          <p:cNvSpPr txBox="1"/>
          <p:nvPr>
            <p:ph idx="8" type="body"/>
          </p:nvPr>
        </p:nvSpPr>
        <p:spPr>
          <a:xfrm>
            <a:off x="403582"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1" name="Google Shape;111;p11"/>
          <p:cNvSpPr txBox="1"/>
          <p:nvPr>
            <p:ph idx="9" type="body"/>
          </p:nvPr>
        </p:nvSpPr>
        <p:spPr>
          <a:xfrm>
            <a:off x="6947818"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2" name="Google Shape;112;p11"/>
          <p:cNvSpPr/>
          <p:nvPr/>
        </p:nvSpPr>
        <p:spPr>
          <a:xfrm>
            <a:off x="4318957" y="1735900"/>
            <a:ext cx="1310400" cy="4707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13" name="Google Shape;113;p11"/>
          <p:cNvSpPr txBox="1"/>
          <p:nvPr>
            <p:ph idx="13" type="body"/>
          </p:nvPr>
        </p:nvSpPr>
        <p:spPr>
          <a:xfrm>
            <a:off x="4334947"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4" name="Google Shape;114;p11"/>
          <p:cNvSpPr/>
          <p:nvPr/>
        </p:nvSpPr>
        <p:spPr>
          <a:xfrm>
            <a:off x="5620111" y="1735900"/>
            <a:ext cx="1310400" cy="47073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15" name="Google Shape;115;p11"/>
          <p:cNvSpPr txBox="1"/>
          <p:nvPr>
            <p:ph idx="14" type="body"/>
          </p:nvPr>
        </p:nvSpPr>
        <p:spPr>
          <a:xfrm>
            <a:off x="5644981"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6" name="Google Shape;116;p11"/>
          <p:cNvSpPr/>
          <p:nvPr/>
        </p:nvSpPr>
        <p:spPr>
          <a:xfrm>
            <a:off x="1707705" y="1735900"/>
            <a:ext cx="1310400" cy="4707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17" name="Google Shape;117;p11"/>
          <p:cNvSpPr txBox="1"/>
          <p:nvPr>
            <p:ph idx="15" type="body"/>
          </p:nvPr>
        </p:nvSpPr>
        <p:spPr>
          <a:xfrm>
            <a:off x="1714863"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18" name="Google Shape;118;p11"/>
          <p:cNvSpPr/>
          <p:nvPr/>
        </p:nvSpPr>
        <p:spPr>
          <a:xfrm>
            <a:off x="3008922" y="1735900"/>
            <a:ext cx="1310400" cy="470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19" name="Google Shape;119;p11"/>
          <p:cNvSpPr txBox="1"/>
          <p:nvPr>
            <p:ph idx="16" type="body"/>
          </p:nvPr>
        </p:nvSpPr>
        <p:spPr>
          <a:xfrm>
            <a:off x="3024912" y="1746011"/>
            <a:ext cx="1286700" cy="47073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20" name="Google Shape;120;p11"/>
          <p:cNvSpPr/>
          <p:nvPr/>
        </p:nvSpPr>
        <p:spPr>
          <a:xfrm>
            <a:off x="8242840" y="1735902"/>
            <a:ext cx="3542100" cy="1835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21" name="Google Shape;121;p11"/>
          <p:cNvSpPr/>
          <p:nvPr/>
        </p:nvSpPr>
        <p:spPr>
          <a:xfrm>
            <a:off x="8242840" y="3573426"/>
            <a:ext cx="3542100" cy="1835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22" name="Google Shape;122;p11"/>
          <p:cNvSpPr txBox="1"/>
          <p:nvPr>
            <p:ph idx="17" type="subTitle"/>
          </p:nvPr>
        </p:nvSpPr>
        <p:spPr>
          <a:xfrm>
            <a:off x="8219140" y="1685400"/>
            <a:ext cx="3296700" cy="723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23" name="Google Shape;123;p11"/>
          <p:cNvSpPr txBox="1"/>
          <p:nvPr>
            <p:ph idx="18" type="body"/>
          </p:nvPr>
        </p:nvSpPr>
        <p:spPr>
          <a:xfrm>
            <a:off x="8214433" y="2325017"/>
            <a:ext cx="3582300" cy="1505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24" name="Google Shape;124;p11"/>
          <p:cNvSpPr txBox="1"/>
          <p:nvPr>
            <p:ph idx="19" type="subTitle"/>
          </p:nvPr>
        </p:nvSpPr>
        <p:spPr>
          <a:xfrm>
            <a:off x="8219543" y="3520542"/>
            <a:ext cx="3582300" cy="723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25" name="Google Shape;125;p11"/>
          <p:cNvSpPr txBox="1"/>
          <p:nvPr>
            <p:ph idx="20" type="body"/>
          </p:nvPr>
        </p:nvSpPr>
        <p:spPr>
          <a:xfrm>
            <a:off x="8214433" y="3971396"/>
            <a:ext cx="3582300" cy="1505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26" name="Google Shape;126;p11"/>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27" name="Google Shape;127;p11"/>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128" name="Google Shape;128;p11"/>
          <p:cNvSpPr/>
          <p:nvPr/>
        </p:nvSpPr>
        <p:spPr>
          <a:xfrm>
            <a:off x="397733" y="401400"/>
            <a:ext cx="75612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29" name="Google Shape;129;p11"/>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vel Details">
  <p:cSld name="TITLE_3_1_1_1_1_1_1_1">
    <p:spTree>
      <p:nvGrpSpPr>
        <p:cNvPr id="130" name="Shape 130"/>
        <p:cNvGrpSpPr/>
        <p:nvPr/>
      </p:nvGrpSpPr>
      <p:grpSpPr>
        <a:xfrm>
          <a:off x="0" y="0"/>
          <a:ext cx="0" cy="0"/>
          <a:chOff x="0" y="0"/>
          <a:chExt cx="0" cy="0"/>
        </a:xfrm>
      </p:grpSpPr>
      <p:sp>
        <p:nvSpPr>
          <p:cNvPr id="131" name="Google Shape;131;p12"/>
          <p:cNvSpPr/>
          <p:nvPr/>
        </p:nvSpPr>
        <p:spPr>
          <a:xfrm>
            <a:off x="397733" y="401400"/>
            <a:ext cx="47121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32" name="Google Shape;132;p12"/>
          <p:cNvSpPr txBox="1"/>
          <p:nvPr>
            <p:ph type="title"/>
          </p:nvPr>
        </p:nvSpPr>
        <p:spPr>
          <a:xfrm>
            <a:off x="372238" y="450700"/>
            <a:ext cx="47172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33" name="Google Shape;133;p12"/>
          <p:cNvSpPr/>
          <p:nvPr>
            <p:ph idx="2" type="pic"/>
          </p:nvPr>
        </p:nvSpPr>
        <p:spPr>
          <a:xfrm>
            <a:off x="5114859" y="1779375"/>
            <a:ext cx="1984500" cy="2077200"/>
          </a:xfrm>
          <a:prstGeom prst="rect">
            <a:avLst/>
          </a:prstGeom>
          <a:noFill/>
          <a:ln cap="flat" cmpd="sng" w="25400">
            <a:solidFill>
              <a:schemeClr val="dk1"/>
            </a:solidFill>
            <a:prstDash val="solid"/>
            <a:round/>
            <a:headEnd len="sm" w="sm" type="none"/>
            <a:tailEnd len="sm" w="sm" type="none"/>
          </a:ln>
        </p:spPr>
      </p:sp>
      <p:sp>
        <p:nvSpPr>
          <p:cNvPr id="134" name="Google Shape;134;p12"/>
          <p:cNvSpPr/>
          <p:nvPr>
            <p:ph idx="3" type="pic"/>
          </p:nvPr>
        </p:nvSpPr>
        <p:spPr>
          <a:xfrm>
            <a:off x="5114859" y="3856645"/>
            <a:ext cx="1984500" cy="2077200"/>
          </a:xfrm>
          <a:prstGeom prst="rect">
            <a:avLst/>
          </a:prstGeom>
          <a:noFill/>
          <a:ln cap="flat" cmpd="sng" w="25400">
            <a:solidFill>
              <a:schemeClr val="dk1"/>
            </a:solidFill>
            <a:prstDash val="solid"/>
            <a:round/>
            <a:headEnd len="sm" w="sm" type="none"/>
            <a:tailEnd len="sm" w="sm" type="none"/>
          </a:ln>
        </p:spPr>
      </p:sp>
      <p:sp>
        <p:nvSpPr>
          <p:cNvPr id="135" name="Google Shape;135;p12"/>
          <p:cNvSpPr/>
          <p:nvPr/>
        </p:nvSpPr>
        <p:spPr>
          <a:xfrm>
            <a:off x="7099206" y="3165425"/>
            <a:ext cx="3306900" cy="27816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36" name="Google Shape;136;p12"/>
          <p:cNvSpPr txBox="1"/>
          <p:nvPr>
            <p:ph idx="1" type="body"/>
          </p:nvPr>
        </p:nvSpPr>
        <p:spPr>
          <a:xfrm>
            <a:off x="7094709" y="3185187"/>
            <a:ext cx="3306900" cy="27489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37" name="Google Shape;137;p12"/>
          <p:cNvSpPr/>
          <p:nvPr/>
        </p:nvSpPr>
        <p:spPr>
          <a:xfrm>
            <a:off x="7099245" y="1053900"/>
            <a:ext cx="4028100" cy="21129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38" name="Google Shape;138;p12"/>
          <p:cNvSpPr/>
          <p:nvPr/>
        </p:nvSpPr>
        <p:spPr>
          <a:xfrm>
            <a:off x="1123987" y="1211005"/>
            <a:ext cx="3985500" cy="34527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39" name="Google Shape;139;p12"/>
          <p:cNvSpPr txBox="1"/>
          <p:nvPr>
            <p:ph idx="4" type="body"/>
          </p:nvPr>
        </p:nvSpPr>
        <p:spPr>
          <a:xfrm>
            <a:off x="1154794" y="1673558"/>
            <a:ext cx="3934800" cy="2969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40" name="Google Shape;140;p12"/>
          <p:cNvSpPr txBox="1"/>
          <p:nvPr>
            <p:ph idx="5" type="body"/>
          </p:nvPr>
        </p:nvSpPr>
        <p:spPr>
          <a:xfrm>
            <a:off x="7094700" y="1069137"/>
            <a:ext cx="4022100" cy="21129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41" name="Google Shape;141;p12"/>
          <p:cNvSpPr txBox="1"/>
          <p:nvPr>
            <p:ph idx="6" type="subTitle"/>
          </p:nvPr>
        </p:nvSpPr>
        <p:spPr>
          <a:xfrm>
            <a:off x="1139733" y="1229467"/>
            <a:ext cx="3934800" cy="7437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42" name="Google Shape;142;p12"/>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43" name="Google Shape;143;p12"/>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ITLE_3_1_1_1_1_1_1_1_1">
    <p:spTree>
      <p:nvGrpSpPr>
        <p:cNvPr id="144" name="Shape 144"/>
        <p:cNvGrpSpPr/>
        <p:nvPr/>
      </p:nvGrpSpPr>
      <p:grpSpPr>
        <a:xfrm>
          <a:off x="0" y="0"/>
          <a:ext cx="0" cy="0"/>
          <a:chOff x="0" y="0"/>
          <a:chExt cx="0" cy="0"/>
        </a:xfrm>
      </p:grpSpPr>
      <p:sp>
        <p:nvSpPr>
          <p:cNvPr id="145" name="Google Shape;145;p13"/>
          <p:cNvSpPr/>
          <p:nvPr/>
        </p:nvSpPr>
        <p:spPr>
          <a:xfrm>
            <a:off x="4351133" y="1631733"/>
            <a:ext cx="3489600" cy="3633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46" name="Google Shape;146;p13"/>
          <p:cNvSpPr txBox="1"/>
          <p:nvPr>
            <p:ph idx="1" type="subTitle"/>
          </p:nvPr>
        </p:nvSpPr>
        <p:spPr>
          <a:xfrm>
            <a:off x="4351200" y="1622039"/>
            <a:ext cx="3489600" cy="624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47" name="Google Shape;147;p13"/>
          <p:cNvSpPr/>
          <p:nvPr/>
        </p:nvSpPr>
        <p:spPr>
          <a:xfrm>
            <a:off x="857733" y="1631733"/>
            <a:ext cx="3489600" cy="36339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48" name="Google Shape;148;p13"/>
          <p:cNvSpPr txBox="1"/>
          <p:nvPr>
            <p:ph idx="2" type="body"/>
          </p:nvPr>
        </p:nvSpPr>
        <p:spPr>
          <a:xfrm>
            <a:off x="866867" y="2071528"/>
            <a:ext cx="3489600" cy="62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49" name="Google Shape;149;p13"/>
          <p:cNvSpPr/>
          <p:nvPr/>
        </p:nvSpPr>
        <p:spPr>
          <a:xfrm>
            <a:off x="7844533" y="1631733"/>
            <a:ext cx="3489600" cy="3633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50" name="Google Shape;150;p13"/>
          <p:cNvSpPr txBox="1"/>
          <p:nvPr>
            <p:ph idx="3" type="subTitle"/>
          </p:nvPr>
        </p:nvSpPr>
        <p:spPr>
          <a:xfrm>
            <a:off x="7844667" y="1622039"/>
            <a:ext cx="3489600" cy="624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51" name="Google Shape;151;p13"/>
          <p:cNvSpPr txBox="1"/>
          <p:nvPr>
            <p:ph idx="4" type="body"/>
          </p:nvPr>
        </p:nvSpPr>
        <p:spPr>
          <a:xfrm>
            <a:off x="728914" y="5265733"/>
            <a:ext cx="3206400" cy="5319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52" name="Google Shape;152;p13"/>
          <p:cNvSpPr txBox="1"/>
          <p:nvPr>
            <p:ph idx="5" type="subTitle"/>
          </p:nvPr>
        </p:nvSpPr>
        <p:spPr>
          <a:xfrm>
            <a:off x="861733" y="1622039"/>
            <a:ext cx="3489600" cy="624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53" name="Google Shape;153;p13"/>
          <p:cNvSpPr txBox="1"/>
          <p:nvPr>
            <p:ph idx="6" type="body"/>
          </p:nvPr>
        </p:nvSpPr>
        <p:spPr>
          <a:xfrm>
            <a:off x="4353133" y="2071528"/>
            <a:ext cx="3489600" cy="62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54" name="Google Shape;154;p13"/>
          <p:cNvSpPr txBox="1"/>
          <p:nvPr>
            <p:ph idx="7" type="body"/>
          </p:nvPr>
        </p:nvSpPr>
        <p:spPr>
          <a:xfrm>
            <a:off x="7844533" y="2071528"/>
            <a:ext cx="3489600" cy="62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55" name="Google Shape;155;p13"/>
          <p:cNvSpPr txBox="1"/>
          <p:nvPr>
            <p:ph idx="8" type="body"/>
          </p:nvPr>
        </p:nvSpPr>
        <p:spPr>
          <a:xfrm>
            <a:off x="866867"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56" name="Google Shape;156;p13"/>
          <p:cNvSpPr txBox="1"/>
          <p:nvPr>
            <p:ph idx="9" type="body"/>
          </p:nvPr>
        </p:nvSpPr>
        <p:spPr>
          <a:xfrm>
            <a:off x="2507300"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57" name="Google Shape;157;p13"/>
          <p:cNvSpPr txBox="1"/>
          <p:nvPr>
            <p:ph idx="13" type="body"/>
          </p:nvPr>
        </p:nvSpPr>
        <p:spPr>
          <a:xfrm>
            <a:off x="4355700"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58" name="Google Shape;158;p13"/>
          <p:cNvSpPr txBox="1"/>
          <p:nvPr>
            <p:ph idx="14" type="body"/>
          </p:nvPr>
        </p:nvSpPr>
        <p:spPr>
          <a:xfrm>
            <a:off x="5996133"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59" name="Google Shape;159;p13"/>
          <p:cNvSpPr txBox="1"/>
          <p:nvPr>
            <p:ph idx="15" type="body"/>
          </p:nvPr>
        </p:nvSpPr>
        <p:spPr>
          <a:xfrm>
            <a:off x="7844533"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60" name="Google Shape;160;p13"/>
          <p:cNvSpPr txBox="1"/>
          <p:nvPr>
            <p:ph idx="16" type="body"/>
          </p:nvPr>
        </p:nvSpPr>
        <p:spPr>
          <a:xfrm>
            <a:off x="9484967" y="2880233"/>
            <a:ext cx="1717200" cy="23808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61" name="Google Shape;161;p13"/>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62" name="Google Shape;162;p13"/>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163" name="Google Shape;163;p13"/>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64" name="Google Shape;164;p13"/>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Pros and Cons">
  <p:cSld name="TITLE_3_1_1_1_1_1_1_1_1_1">
    <p:spTree>
      <p:nvGrpSpPr>
        <p:cNvPr id="165" name="Shape 165"/>
        <p:cNvGrpSpPr/>
        <p:nvPr/>
      </p:nvGrpSpPr>
      <p:grpSpPr>
        <a:xfrm>
          <a:off x="0" y="0"/>
          <a:ext cx="0" cy="0"/>
          <a:chOff x="0" y="0"/>
          <a:chExt cx="0" cy="0"/>
        </a:xfrm>
      </p:grpSpPr>
      <p:sp>
        <p:nvSpPr>
          <p:cNvPr id="166" name="Google Shape;166;p14"/>
          <p:cNvSpPr/>
          <p:nvPr/>
        </p:nvSpPr>
        <p:spPr>
          <a:xfrm>
            <a:off x="397714" y="3293003"/>
            <a:ext cx="3799200" cy="3156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67" name="Google Shape;167;p14"/>
          <p:cNvSpPr/>
          <p:nvPr/>
        </p:nvSpPr>
        <p:spPr>
          <a:xfrm>
            <a:off x="4197333" y="3293003"/>
            <a:ext cx="3799200" cy="3156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68" name="Google Shape;168;p14"/>
          <p:cNvSpPr/>
          <p:nvPr/>
        </p:nvSpPr>
        <p:spPr>
          <a:xfrm>
            <a:off x="7979924" y="3293003"/>
            <a:ext cx="3799200" cy="3156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69" name="Google Shape;169;p14"/>
          <p:cNvSpPr/>
          <p:nvPr>
            <p:ph idx="2" type="pic"/>
          </p:nvPr>
        </p:nvSpPr>
        <p:spPr>
          <a:xfrm>
            <a:off x="398922" y="1428167"/>
            <a:ext cx="3815100" cy="1868700"/>
          </a:xfrm>
          <a:prstGeom prst="rect">
            <a:avLst/>
          </a:prstGeom>
          <a:noFill/>
          <a:ln cap="flat" cmpd="sng" w="25400">
            <a:solidFill>
              <a:schemeClr val="dk1"/>
            </a:solidFill>
            <a:prstDash val="solid"/>
            <a:round/>
            <a:headEnd len="sm" w="sm" type="none"/>
            <a:tailEnd len="sm" w="sm" type="none"/>
          </a:ln>
        </p:spPr>
      </p:sp>
      <p:sp>
        <p:nvSpPr>
          <p:cNvPr id="170" name="Google Shape;170;p14"/>
          <p:cNvSpPr/>
          <p:nvPr>
            <p:ph idx="3" type="pic"/>
          </p:nvPr>
        </p:nvSpPr>
        <p:spPr>
          <a:xfrm>
            <a:off x="4196900" y="1428167"/>
            <a:ext cx="3782700" cy="1868700"/>
          </a:xfrm>
          <a:prstGeom prst="rect">
            <a:avLst/>
          </a:prstGeom>
          <a:noFill/>
          <a:ln cap="flat" cmpd="sng" w="25400">
            <a:solidFill>
              <a:schemeClr val="dk1"/>
            </a:solidFill>
            <a:prstDash val="solid"/>
            <a:round/>
            <a:headEnd len="sm" w="sm" type="none"/>
            <a:tailEnd len="sm" w="sm" type="none"/>
          </a:ln>
        </p:spPr>
      </p:sp>
      <p:sp>
        <p:nvSpPr>
          <p:cNvPr id="171" name="Google Shape;171;p14"/>
          <p:cNvSpPr/>
          <p:nvPr>
            <p:ph idx="4" type="pic"/>
          </p:nvPr>
        </p:nvSpPr>
        <p:spPr>
          <a:xfrm>
            <a:off x="7979667" y="1428167"/>
            <a:ext cx="3799200" cy="1868700"/>
          </a:xfrm>
          <a:prstGeom prst="rect">
            <a:avLst/>
          </a:prstGeom>
          <a:noFill/>
          <a:ln cap="flat" cmpd="sng" w="25400">
            <a:solidFill>
              <a:schemeClr val="dk1"/>
            </a:solidFill>
            <a:prstDash val="solid"/>
            <a:round/>
            <a:headEnd len="sm" w="sm" type="none"/>
            <a:tailEnd len="sm" w="sm" type="none"/>
          </a:ln>
        </p:spPr>
      </p:sp>
      <p:sp>
        <p:nvSpPr>
          <p:cNvPr id="172" name="Google Shape;172;p14"/>
          <p:cNvSpPr txBox="1"/>
          <p:nvPr>
            <p:ph idx="1" type="subTitle"/>
          </p:nvPr>
        </p:nvSpPr>
        <p:spPr>
          <a:xfrm>
            <a:off x="417520" y="3272107"/>
            <a:ext cx="3753900" cy="5661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73" name="Google Shape;173;p14"/>
          <p:cNvSpPr txBox="1"/>
          <p:nvPr>
            <p:ph idx="5" type="body"/>
          </p:nvPr>
        </p:nvSpPr>
        <p:spPr>
          <a:xfrm>
            <a:off x="4210445" y="3748056"/>
            <a:ext cx="3753900" cy="566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74" name="Google Shape;174;p14"/>
          <p:cNvSpPr txBox="1"/>
          <p:nvPr>
            <p:ph idx="6" type="body"/>
          </p:nvPr>
        </p:nvSpPr>
        <p:spPr>
          <a:xfrm>
            <a:off x="8002452" y="3748056"/>
            <a:ext cx="3753900" cy="566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75" name="Google Shape;175;p14"/>
          <p:cNvSpPr txBox="1"/>
          <p:nvPr>
            <p:ph idx="7" type="body"/>
          </p:nvPr>
        </p:nvSpPr>
        <p:spPr>
          <a:xfrm>
            <a:off x="423043" y="3748056"/>
            <a:ext cx="3753900" cy="566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76" name="Google Shape;176;p14"/>
          <p:cNvSpPr txBox="1"/>
          <p:nvPr>
            <p:ph idx="8" type="subTitle"/>
          </p:nvPr>
        </p:nvSpPr>
        <p:spPr>
          <a:xfrm>
            <a:off x="4204923" y="3272107"/>
            <a:ext cx="3753900" cy="5661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77" name="Google Shape;177;p14"/>
          <p:cNvSpPr txBox="1"/>
          <p:nvPr>
            <p:ph idx="9" type="subTitle"/>
          </p:nvPr>
        </p:nvSpPr>
        <p:spPr>
          <a:xfrm>
            <a:off x="7996929" y="3272107"/>
            <a:ext cx="3753900" cy="5661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78" name="Google Shape;178;p14"/>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79" name="Google Shape;179;p14"/>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180" name="Google Shape;180;p14"/>
          <p:cNvSpPr/>
          <p:nvPr/>
        </p:nvSpPr>
        <p:spPr>
          <a:xfrm>
            <a:off x="397733" y="401400"/>
            <a:ext cx="7446900" cy="8088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81" name="Google Shape;181;p14"/>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Points">
  <p:cSld name="TITLE_3_1_1_1_1_1_1_1_1_1_1">
    <p:spTree>
      <p:nvGrpSpPr>
        <p:cNvPr id="182" name="Shape 182"/>
        <p:cNvGrpSpPr/>
        <p:nvPr/>
      </p:nvGrpSpPr>
      <p:grpSpPr>
        <a:xfrm>
          <a:off x="0" y="0"/>
          <a:ext cx="0" cy="0"/>
          <a:chOff x="0" y="0"/>
          <a:chExt cx="0" cy="0"/>
        </a:xfrm>
      </p:grpSpPr>
      <p:sp>
        <p:nvSpPr>
          <p:cNvPr id="183" name="Google Shape;183;p15"/>
          <p:cNvSpPr/>
          <p:nvPr/>
        </p:nvSpPr>
        <p:spPr>
          <a:xfrm>
            <a:off x="397733" y="1622400"/>
            <a:ext cx="4655100" cy="4347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84" name="Google Shape;184;p15"/>
          <p:cNvSpPr txBox="1"/>
          <p:nvPr>
            <p:ph idx="1" type="subTitle"/>
          </p:nvPr>
        </p:nvSpPr>
        <p:spPr>
          <a:xfrm>
            <a:off x="431927" y="1657242"/>
            <a:ext cx="44193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85" name="Google Shape;185;p15"/>
          <p:cNvSpPr/>
          <p:nvPr>
            <p:ph idx="2" type="pic"/>
          </p:nvPr>
        </p:nvSpPr>
        <p:spPr>
          <a:xfrm>
            <a:off x="5052467" y="1622400"/>
            <a:ext cx="6749700" cy="4829700"/>
          </a:xfrm>
          <a:prstGeom prst="rect">
            <a:avLst/>
          </a:prstGeom>
          <a:noFill/>
          <a:ln cap="flat" cmpd="sng" w="25400">
            <a:solidFill>
              <a:schemeClr val="dk1"/>
            </a:solidFill>
            <a:prstDash val="solid"/>
            <a:round/>
            <a:headEnd len="sm" w="sm" type="none"/>
            <a:tailEnd len="sm" w="sm" type="none"/>
          </a:ln>
        </p:spPr>
      </p:sp>
      <p:sp>
        <p:nvSpPr>
          <p:cNvPr id="186" name="Google Shape;186;p15"/>
          <p:cNvSpPr txBox="1"/>
          <p:nvPr>
            <p:ph idx="3" type="body"/>
          </p:nvPr>
        </p:nvSpPr>
        <p:spPr>
          <a:xfrm>
            <a:off x="448706" y="2073096"/>
            <a:ext cx="44193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87" name="Google Shape;187;p15"/>
          <p:cNvSpPr txBox="1"/>
          <p:nvPr>
            <p:ph idx="4" type="subTitle"/>
          </p:nvPr>
        </p:nvSpPr>
        <p:spPr>
          <a:xfrm>
            <a:off x="448706" y="3053229"/>
            <a:ext cx="44019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88" name="Google Shape;188;p15"/>
          <p:cNvSpPr txBox="1"/>
          <p:nvPr>
            <p:ph idx="5" type="body"/>
          </p:nvPr>
        </p:nvSpPr>
        <p:spPr>
          <a:xfrm>
            <a:off x="465474" y="3469084"/>
            <a:ext cx="44019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89" name="Google Shape;189;p15"/>
          <p:cNvSpPr txBox="1"/>
          <p:nvPr>
            <p:ph idx="6" type="subTitle"/>
          </p:nvPr>
        </p:nvSpPr>
        <p:spPr>
          <a:xfrm>
            <a:off x="431927" y="4462056"/>
            <a:ext cx="44193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190" name="Google Shape;190;p15"/>
          <p:cNvSpPr txBox="1"/>
          <p:nvPr>
            <p:ph idx="7" type="body"/>
          </p:nvPr>
        </p:nvSpPr>
        <p:spPr>
          <a:xfrm>
            <a:off x="448758" y="4877911"/>
            <a:ext cx="44193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91" name="Google Shape;191;p15"/>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92" name="Google Shape;192;p15"/>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193" name="Google Shape;193;p15"/>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94" name="Google Shape;194;p15"/>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3_1_1_1_1_1_1_1_1_1_1_2">
    <p:spTree>
      <p:nvGrpSpPr>
        <p:cNvPr id="195" name="Shape 195"/>
        <p:cNvGrpSpPr/>
        <p:nvPr/>
      </p:nvGrpSpPr>
      <p:grpSpPr>
        <a:xfrm>
          <a:off x="0" y="0"/>
          <a:ext cx="0" cy="0"/>
          <a:chOff x="0" y="0"/>
          <a:chExt cx="0" cy="0"/>
        </a:xfrm>
      </p:grpSpPr>
      <p:sp>
        <p:nvSpPr>
          <p:cNvPr id="196" name="Google Shape;196;p16"/>
          <p:cNvSpPr/>
          <p:nvPr/>
        </p:nvSpPr>
        <p:spPr>
          <a:xfrm>
            <a:off x="397733" y="1617733"/>
            <a:ext cx="7529100" cy="4347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97" name="Google Shape;197;p16"/>
          <p:cNvSpPr txBox="1"/>
          <p:nvPr>
            <p:ph idx="1" type="body"/>
          </p:nvPr>
        </p:nvSpPr>
        <p:spPr>
          <a:xfrm>
            <a:off x="397733" y="1827167"/>
            <a:ext cx="75291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198" name="Google Shape;198;p16"/>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199" name="Google Shape;199;p16"/>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0" name="Google Shape;200;p16"/>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01" name="Google Shape;201;p16"/>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TITLE_3_1_1_1_1_1_1_1_1_1_1_2_2">
    <p:spTree>
      <p:nvGrpSpPr>
        <p:cNvPr id="202" name="Shape 202"/>
        <p:cNvGrpSpPr/>
        <p:nvPr/>
      </p:nvGrpSpPr>
      <p:grpSpPr>
        <a:xfrm>
          <a:off x="0" y="0"/>
          <a:ext cx="0" cy="0"/>
          <a:chOff x="0" y="0"/>
          <a:chExt cx="0" cy="0"/>
        </a:xfrm>
      </p:grpSpPr>
      <p:sp>
        <p:nvSpPr>
          <p:cNvPr id="203" name="Google Shape;203;p17"/>
          <p:cNvSpPr/>
          <p:nvPr/>
        </p:nvSpPr>
        <p:spPr>
          <a:xfrm>
            <a:off x="397733" y="1617733"/>
            <a:ext cx="75291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04" name="Google Shape;204;p17"/>
          <p:cNvSpPr txBox="1"/>
          <p:nvPr>
            <p:ph idx="1" type="body"/>
          </p:nvPr>
        </p:nvSpPr>
        <p:spPr>
          <a:xfrm>
            <a:off x="397733" y="1827167"/>
            <a:ext cx="75291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05" name="Google Shape;205;p17"/>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06" name="Google Shape;206;p17"/>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7" name="Google Shape;207;p17"/>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08" name="Google Shape;208;p17"/>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3_1_1_1_1_1_1_1_1_1_1_2_1">
    <p:spTree>
      <p:nvGrpSpPr>
        <p:cNvPr id="209" name="Shape 209"/>
        <p:cNvGrpSpPr/>
        <p:nvPr/>
      </p:nvGrpSpPr>
      <p:grpSpPr>
        <a:xfrm>
          <a:off x="0" y="0"/>
          <a:ext cx="0" cy="0"/>
          <a:chOff x="0" y="0"/>
          <a:chExt cx="0" cy="0"/>
        </a:xfrm>
      </p:grpSpPr>
      <p:sp>
        <p:nvSpPr>
          <p:cNvPr id="210" name="Google Shape;210;p18"/>
          <p:cNvSpPr/>
          <p:nvPr/>
        </p:nvSpPr>
        <p:spPr>
          <a:xfrm>
            <a:off x="397733" y="1617733"/>
            <a:ext cx="54384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11" name="Google Shape;211;p18"/>
          <p:cNvSpPr txBox="1"/>
          <p:nvPr>
            <p:ph idx="1" type="body"/>
          </p:nvPr>
        </p:nvSpPr>
        <p:spPr>
          <a:xfrm>
            <a:off x="397733" y="1827167"/>
            <a:ext cx="53817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12" name="Google Shape;212;p18"/>
          <p:cNvSpPr/>
          <p:nvPr/>
        </p:nvSpPr>
        <p:spPr>
          <a:xfrm>
            <a:off x="5836133" y="1617733"/>
            <a:ext cx="5438400" cy="4347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13" name="Google Shape;213;p18"/>
          <p:cNvSpPr txBox="1"/>
          <p:nvPr>
            <p:ph idx="2" type="body"/>
          </p:nvPr>
        </p:nvSpPr>
        <p:spPr>
          <a:xfrm>
            <a:off x="5836133" y="1827167"/>
            <a:ext cx="53817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14" name="Google Shape;214;p18"/>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15" name="Google Shape;215;p18"/>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16" name="Google Shape;216;p18"/>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17" name="Google Shape;217;p18"/>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lth and Safety">
  <p:cSld name="TITLE_3_1_1_1_1_1_1_1_1_1_1_1">
    <p:spTree>
      <p:nvGrpSpPr>
        <p:cNvPr id="218" name="Shape 218"/>
        <p:cNvGrpSpPr/>
        <p:nvPr/>
      </p:nvGrpSpPr>
      <p:grpSpPr>
        <a:xfrm>
          <a:off x="0" y="0"/>
          <a:ext cx="0" cy="0"/>
          <a:chOff x="0" y="0"/>
          <a:chExt cx="0" cy="0"/>
        </a:xfrm>
      </p:grpSpPr>
      <p:sp>
        <p:nvSpPr>
          <p:cNvPr id="219" name="Google Shape;219;p19"/>
          <p:cNvSpPr/>
          <p:nvPr>
            <p:ph idx="2" type="pic"/>
          </p:nvPr>
        </p:nvSpPr>
        <p:spPr>
          <a:xfrm>
            <a:off x="5052667" y="1621377"/>
            <a:ext cx="3350400" cy="3615300"/>
          </a:xfrm>
          <a:prstGeom prst="rect">
            <a:avLst/>
          </a:prstGeom>
          <a:noFill/>
          <a:ln cap="flat" cmpd="sng" w="25400">
            <a:solidFill>
              <a:schemeClr val="dk1"/>
            </a:solidFill>
            <a:prstDash val="solid"/>
            <a:round/>
            <a:headEnd len="sm" w="sm" type="none"/>
            <a:tailEnd len="sm" w="sm" type="none"/>
          </a:ln>
        </p:spPr>
      </p:sp>
      <p:sp>
        <p:nvSpPr>
          <p:cNvPr id="220" name="Google Shape;220;p19"/>
          <p:cNvSpPr/>
          <p:nvPr/>
        </p:nvSpPr>
        <p:spPr>
          <a:xfrm>
            <a:off x="8401133" y="2394267"/>
            <a:ext cx="1321500" cy="672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21" name="Google Shape;221;p19"/>
          <p:cNvSpPr/>
          <p:nvPr>
            <p:ph idx="3" type="pic"/>
          </p:nvPr>
        </p:nvSpPr>
        <p:spPr>
          <a:xfrm>
            <a:off x="8403167" y="3065300"/>
            <a:ext cx="3302400" cy="3386400"/>
          </a:xfrm>
          <a:prstGeom prst="rect">
            <a:avLst/>
          </a:prstGeom>
          <a:noFill/>
          <a:ln cap="flat" cmpd="sng" w="25400">
            <a:solidFill>
              <a:schemeClr val="dk1"/>
            </a:solidFill>
            <a:prstDash val="solid"/>
            <a:round/>
            <a:headEnd len="sm" w="sm" type="none"/>
            <a:tailEnd len="sm" w="sm" type="none"/>
          </a:ln>
        </p:spPr>
      </p:sp>
      <p:sp>
        <p:nvSpPr>
          <p:cNvPr id="222" name="Google Shape;222;p19"/>
          <p:cNvSpPr/>
          <p:nvPr/>
        </p:nvSpPr>
        <p:spPr>
          <a:xfrm>
            <a:off x="397733" y="1622400"/>
            <a:ext cx="46551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23" name="Google Shape;223;p19"/>
          <p:cNvSpPr txBox="1"/>
          <p:nvPr>
            <p:ph idx="1" type="subTitle"/>
          </p:nvPr>
        </p:nvSpPr>
        <p:spPr>
          <a:xfrm>
            <a:off x="431927" y="1657242"/>
            <a:ext cx="44193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24" name="Google Shape;224;p19"/>
          <p:cNvSpPr txBox="1"/>
          <p:nvPr>
            <p:ph idx="4" type="body"/>
          </p:nvPr>
        </p:nvSpPr>
        <p:spPr>
          <a:xfrm>
            <a:off x="448706" y="2073096"/>
            <a:ext cx="44193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25" name="Google Shape;225;p19"/>
          <p:cNvSpPr txBox="1"/>
          <p:nvPr>
            <p:ph idx="5" type="subTitle"/>
          </p:nvPr>
        </p:nvSpPr>
        <p:spPr>
          <a:xfrm>
            <a:off x="448706" y="3053229"/>
            <a:ext cx="44019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26" name="Google Shape;226;p19"/>
          <p:cNvSpPr txBox="1"/>
          <p:nvPr>
            <p:ph idx="6" type="body"/>
          </p:nvPr>
        </p:nvSpPr>
        <p:spPr>
          <a:xfrm>
            <a:off x="465474" y="3469084"/>
            <a:ext cx="44019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27" name="Google Shape;227;p19"/>
          <p:cNvSpPr txBox="1"/>
          <p:nvPr>
            <p:ph idx="7" type="subTitle"/>
          </p:nvPr>
        </p:nvSpPr>
        <p:spPr>
          <a:xfrm>
            <a:off x="431927" y="4462056"/>
            <a:ext cx="4419300" cy="5325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28" name="Google Shape;228;p19"/>
          <p:cNvSpPr txBox="1"/>
          <p:nvPr>
            <p:ph idx="8" type="body"/>
          </p:nvPr>
        </p:nvSpPr>
        <p:spPr>
          <a:xfrm>
            <a:off x="448758" y="4877911"/>
            <a:ext cx="4419300" cy="973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29" name="Google Shape;229;p19"/>
          <p:cNvSpPr/>
          <p:nvPr/>
        </p:nvSpPr>
        <p:spPr>
          <a:xfrm>
            <a:off x="5052667" y="5236567"/>
            <a:ext cx="3350400" cy="732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0" name="Google Shape;230;p19"/>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1" name="Google Shape;231;p19"/>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32" name="Google Shape;232;p19"/>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3" name="Google Shape;233;p19"/>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commendations">
  <p:cSld name="TITLE_3_1_1_1_1_1_1_1_1_1_1_1_1">
    <p:spTree>
      <p:nvGrpSpPr>
        <p:cNvPr id="234" name="Shape 234"/>
        <p:cNvGrpSpPr/>
        <p:nvPr/>
      </p:nvGrpSpPr>
      <p:grpSpPr>
        <a:xfrm>
          <a:off x="0" y="0"/>
          <a:ext cx="0" cy="0"/>
          <a:chOff x="0" y="0"/>
          <a:chExt cx="0" cy="0"/>
        </a:xfrm>
      </p:grpSpPr>
      <p:sp>
        <p:nvSpPr>
          <p:cNvPr id="235" name="Google Shape;235;p20"/>
          <p:cNvSpPr/>
          <p:nvPr/>
        </p:nvSpPr>
        <p:spPr>
          <a:xfrm>
            <a:off x="2259133" y="1631733"/>
            <a:ext cx="7673700" cy="47124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6" name="Google Shape;236;p20"/>
          <p:cNvSpPr txBox="1"/>
          <p:nvPr>
            <p:ph idx="1" type="body"/>
          </p:nvPr>
        </p:nvSpPr>
        <p:spPr>
          <a:xfrm>
            <a:off x="2274333" y="1631200"/>
            <a:ext cx="7673700" cy="47124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237" name="Google Shape;237;p20"/>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38" name="Google Shape;238;p20"/>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39" name="Google Shape;239;p20"/>
          <p:cNvSpPr/>
          <p:nvPr/>
        </p:nvSpPr>
        <p:spPr>
          <a:xfrm>
            <a:off x="397733" y="401400"/>
            <a:ext cx="7446900" cy="8088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40" name="Google Shape;240;p20"/>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cision Making Timelines">
  <p:cSld name="TITLE_3_1_1_1_1_1_1_1_1_1_1_1_1_1">
    <p:spTree>
      <p:nvGrpSpPr>
        <p:cNvPr id="241" name="Shape 241"/>
        <p:cNvGrpSpPr/>
        <p:nvPr/>
      </p:nvGrpSpPr>
      <p:grpSpPr>
        <a:xfrm>
          <a:off x="0" y="0"/>
          <a:ext cx="0" cy="0"/>
          <a:chOff x="0" y="0"/>
          <a:chExt cx="0" cy="0"/>
        </a:xfrm>
      </p:grpSpPr>
      <p:sp>
        <p:nvSpPr>
          <p:cNvPr id="242" name="Google Shape;242;p21"/>
          <p:cNvSpPr txBox="1"/>
          <p:nvPr>
            <p:ph idx="1" type="subTitle"/>
          </p:nvPr>
        </p:nvSpPr>
        <p:spPr>
          <a:xfrm>
            <a:off x="1299501"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3" name="Google Shape;243;p21"/>
          <p:cNvSpPr txBox="1"/>
          <p:nvPr>
            <p:ph idx="2" type="subTitle"/>
          </p:nvPr>
        </p:nvSpPr>
        <p:spPr>
          <a:xfrm>
            <a:off x="2596717"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4" name="Google Shape;244;p21"/>
          <p:cNvSpPr txBox="1"/>
          <p:nvPr>
            <p:ph idx="3" type="subTitle"/>
          </p:nvPr>
        </p:nvSpPr>
        <p:spPr>
          <a:xfrm>
            <a:off x="3893934"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5" name="Google Shape;245;p21"/>
          <p:cNvSpPr txBox="1"/>
          <p:nvPr>
            <p:ph idx="4" type="subTitle"/>
          </p:nvPr>
        </p:nvSpPr>
        <p:spPr>
          <a:xfrm>
            <a:off x="5191151"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6" name="Google Shape;246;p21"/>
          <p:cNvSpPr txBox="1"/>
          <p:nvPr>
            <p:ph idx="5" type="subTitle"/>
          </p:nvPr>
        </p:nvSpPr>
        <p:spPr>
          <a:xfrm>
            <a:off x="6488368"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7" name="Google Shape;247;p21"/>
          <p:cNvSpPr txBox="1"/>
          <p:nvPr>
            <p:ph idx="6" type="subTitle"/>
          </p:nvPr>
        </p:nvSpPr>
        <p:spPr>
          <a:xfrm>
            <a:off x="7785585"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8" name="Google Shape;248;p21"/>
          <p:cNvSpPr txBox="1"/>
          <p:nvPr>
            <p:ph idx="7" type="subTitle"/>
          </p:nvPr>
        </p:nvSpPr>
        <p:spPr>
          <a:xfrm>
            <a:off x="9082801"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49" name="Google Shape;249;p21"/>
          <p:cNvSpPr txBox="1"/>
          <p:nvPr>
            <p:ph idx="8" type="subTitle"/>
          </p:nvPr>
        </p:nvSpPr>
        <p:spPr>
          <a:xfrm>
            <a:off x="10380018" y="2002698"/>
            <a:ext cx="1304700" cy="458400"/>
          </a:xfrm>
          <a:prstGeom prst="rect">
            <a:avLst/>
          </a:prstGeom>
        </p:spPr>
        <p:txBody>
          <a:bodyPr anchorCtr="0" anchor="b"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cxnSp>
        <p:nvCxnSpPr>
          <p:cNvPr id="250" name="Google Shape;250;p21"/>
          <p:cNvCxnSpPr/>
          <p:nvPr/>
        </p:nvCxnSpPr>
        <p:spPr>
          <a:xfrm>
            <a:off x="434709" y="5103892"/>
            <a:ext cx="11078700" cy="0"/>
          </a:xfrm>
          <a:prstGeom prst="straightConnector1">
            <a:avLst/>
          </a:prstGeom>
          <a:noFill/>
          <a:ln cap="flat" cmpd="sng" w="25400">
            <a:solidFill>
              <a:schemeClr val="dk1"/>
            </a:solidFill>
            <a:prstDash val="solid"/>
            <a:round/>
            <a:headEnd len="med" w="med" type="none"/>
            <a:tailEnd len="med" w="med" type="none"/>
          </a:ln>
        </p:spPr>
      </p:cxnSp>
      <p:cxnSp>
        <p:nvCxnSpPr>
          <p:cNvPr id="251" name="Google Shape;251;p21"/>
          <p:cNvCxnSpPr/>
          <p:nvPr/>
        </p:nvCxnSpPr>
        <p:spPr>
          <a:xfrm>
            <a:off x="1414453"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2" name="Google Shape;252;p21"/>
          <p:cNvCxnSpPr/>
          <p:nvPr/>
        </p:nvCxnSpPr>
        <p:spPr>
          <a:xfrm>
            <a:off x="2719061"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3" name="Google Shape;253;p21"/>
          <p:cNvCxnSpPr/>
          <p:nvPr/>
        </p:nvCxnSpPr>
        <p:spPr>
          <a:xfrm>
            <a:off x="4015043"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4" name="Google Shape;254;p21"/>
          <p:cNvCxnSpPr/>
          <p:nvPr/>
        </p:nvCxnSpPr>
        <p:spPr>
          <a:xfrm>
            <a:off x="5319652"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5" name="Google Shape;255;p21"/>
          <p:cNvCxnSpPr/>
          <p:nvPr/>
        </p:nvCxnSpPr>
        <p:spPr>
          <a:xfrm>
            <a:off x="6624260"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6" name="Google Shape;256;p21"/>
          <p:cNvCxnSpPr/>
          <p:nvPr/>
        </p:nvCxnSpPr>
        <p:spPr>
          <a:xfrm>
            <a:off x="7918815"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7" name="Google Shape;257;p21"/>
          <p:cNvCxnSpPr/>
          <p:nvPr/>
        </p:nvCxnSpPr>
        <p:spPr>
          <a:xfrm>
            <a:off x="9214797"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8" name="Google Shape;258;p21"/>
          <p:cNvCxnSpPr/>
          <p:nvPr/>
        </p:nvCxnSpPr>
        <p:spPr>
          <a:xfrm>
            <a:off x="10517978" y="2399466"/>
            <a:ext cx="0" cy="2716800"/>
          </a:xfrm>
          <a:prstGeom prst="straightConnector1">
            <a:avLst/>
          </a:prstGeom>
          <a:noFill/>
          <a:ln cap="flat" cmpd="sng" w="25400">
            <a:solidFill>
              <a:schemeClr val="dk1"/>
            </a:solidFill>
            <a:prstDash val="solid"/>
            <a:round/>
            <a:headEnd len="med" w="med" type="none"/>
            <a:tailEnd len="med" w="med" type="none"/>
          </a:ln>
        </p:spPr>
      </p:cxnSp>
      <p:cxnSp>
        <p:nvCxnSpPr>
          <p:cNvPr id="259" name="Google Shape;259;p21"/>
          <p:cNvCxnSpPr/>
          <p:nvPr/>
        </p:nvCxnSpPr>
        <p:spPr>
          <a:xfrm>
            <a:off x="2072498"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0" name="Google Shape;260;p21"/>
          <p:cNvCxnSpPr/>
          <p:nvPr/>
        </p:nvCxnSpPr>
        <p:spPr>
          <a:xfrm>
            <a:off x="3377106"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1" name="Google Shape;261;p21"/>
          <p:cNvCxnSpPr/>
          <p:nvPr/>
        </p:nvCxnSpPr>
        <p:spPr>
          <a:xfrm>
            <a:off x="4673088"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2" name="Google Shape;262;p21"/>
          <p:cNvCxnSpPr/>
          <p:nvPr/>
        </p:nvCxnSpPr>
        <p:spPr>
          <a:xfrm>
            <a:off x="5977697"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3" name="Google Shape;263;p21"/>
          <p:cNvCxnSpPr/>
          <p:nvPr/>
        </p:nvCxnSpPr>
        <p:spPr>
          <a:xfrm>
            <a:off x="7282305"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4" name="Google Shape;264;p21"/>
          <p:cNvCxnSpPr/>
          <p:nvPr/>
        </p:nvCxnSpPr>
        <p:spPr>
          <a:xfrm>
            <a:off x="8576860"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5" name="Google Shape;265;p21"/>
          <p:cNvCxnSpPr/>
          <p:nvPr/>
        </p:nvCxnSpPr>
        <p:spPr>
          <a:xfrm>
            <a:off x="9872842"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6" name="Google Shape;266;p21"/>
          <p:cNvCxnSpPr/>
          <p:nvPr/>
        </p:nvCxnSpPr>
        <p:spPr>
          <a:xfrm>
            <a:off x="11176023" y="4441936"/>
            <a:ext cx="0" cy="674400"/>
          </a:xfrm>
          <a:prstGeom prst="straightConnector1">
            <a:avLst/>
          </a:prstGeom>
          <a:noFill/>
          <a:ln cap="flat" cmpd="sng" w="25400">
            <a:solidFill>
              <a:schemeClr val="dk1"/>
            </a:solidFill>
            <a:prstDash val="solid"/>
            <a:round/>
            <a:headEnd len="med" w="med" type="none"/>
            <a:tailEnd len="med" w="med" type="none"/>
          </a:ln>
        </p:spPr>
      </p:cxnSp>
      <p:cxnSp>
        <p:nvCxnSpPr>
          <p:cNvPr id="267" name="Google Shape;267;p21"/>
          <p:cNvCxnSpPr/>
          <p:nvPr/>
        </p:nvCxnSpPr>
        <p:spPr>
          <a:xfrm>
            <a:off x="756408" y="4441936"/>
            <a:ext cx="0" cy="674400"/>
          </a:xfrm>
          <a:prstGeom prst="straightConnector1">
            <a:avLst/>
          </a:prstGeom>
          <a:noFill/>
          <a:ln cap="flat" cmpd="sng" w="25400">
            <a:solidFill>
              <a:schemeClr val="dk1"/>
            </a:solidFill>
            <a:prstDash val="solid"/>
            <a:round/>
            <a:headEnd len="med" w="med" type="none"/>
            <a:tailEnd len="med" w="med" type="none"/>
          </a:ln>
        </p:spPr>
      </p:cxnSp>
      <p:sp>
        <p:nvSpPr>
          <p:cNvPr id="268" name="Google Shape;268;p21"/>
          <p:cNvSpPr txBox="1"/>
          <p:nvPr>
            <p:ph idx="9" type="body"/>
          </p:nvPr>
        </p:nvSpPr>
        <p:spPr>
          <a:xfrm>
            <a:off x="292967" y="5374918"/>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9" name="Google Shape;269;p21"/>
          <p:cNvSpPr txBox="1"/>
          <p:nvPr>
            <p:ph idx="13" type="body"/>
          </p:nvPr>
        </p:nvSpPr>
        <p:spPr>
          <a:xfrm>
            <a:off x="2235818" y="5374918"/>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0" name="Google Shape;270;p21"/>
          <p:cNvSpPr txBox="1"/>
          <p:nvPr>
            <p:ph idx="14" type="body"/>
          </p:nvPr>
        </p:nvSpPr>
        <p:spPr>
          <a:xfrm>
            <a:off x="4208339" y="5839007"/>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1" name="Google Shape;271;p21"/>
          <p:cNvSpPr txBox="1"/>
          <p:nvPr>
            <p:ph idx="15" type="body"/>
          </p:nvPr>
        </p:nvSpPr>
        <p:spPr>
          <a:xfrm>
            <a:off x="5172687" y="5374918"/>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2" name="Google Shape;272;p21"/>
          <p:cNvSpPr txBox="1"/>
          <p:nvPr>
            <p:ph idx="16" type="body"/>
          </p:nvPr>
        </p:nvSpPr>
        <p:spPr>
          <a:xfrm>
            <a:off x="7780457" y="5374918"/>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3" name="Google Shape;273;p21"/>
          <p:cNvSpPr txBox="1"/>
          <p:nvPr>
            <p:ph idx="17" type="body"/>
          </p:nvPr>
        </p:nvSpPr>
        <p:spPr>
          <a:xfrm>
            <a:off x="9733696" y="5374918"/>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4" name="Google Shape;274;p21"/>
          <p:cNvSpPr txBox="1"/>
          <p:nvPr>
            <p:ph idx="18" type="body"/>
          </p:nvPr>
        </p:nvSpPr>
        <p:spPr>
          <a:xfrm>
            <a:off x="6951235" y="5839007"/>
            <a:ext cx="1986300" cy="419100"/>
          </a:xfrm>
          <a:prstGeom prst="rect">
            <a:avLst/>
          </a:prstGeom>
        </p:spPr>
        <p:txBody>
          <a:bodyPr anchorCtr="0" anchor="t" bIns="121900" lIns="121900" spcFirstLastPara="1" rIns="121900" wrap="square" tIns="12190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75" name="Google Shape;275;p21"/>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76" name="Google Shape;276;p21"/>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77" name="Google Shape;277;p21"/>
          <p:cNvSpPr/>
          <p:nvPr/>
        </p:nvSpPr>
        <p:spPr>
          <a:xfrm>
            <a:off x="402392" y="401400"/>
            <a:ext cx="8812500" cy="8088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78" name="Google Shape;278;p21"/>
          <p:cNvSpPr txBox="1"/>
          <p:nvPr>
            <p:ph type="title"/>
          </p:nvPr>
        </p:nvSpPr>
        <p:spPr>
          <a:xfrm>
            <a:off x="372231" y="450700"/>
            <a:ext cx="87765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mp;A/Outro Slide">
  <p:cSld name="TITLE_3_1_1_1_1_1_1_1_1_1_1_1_1_1_1">
    <p:spTree>
      <p:nvGrpSpPr>
        <p:cNvPr id="279" name="Shape 279"/>
        <p:cNvGrpSpPr/>
        <p:nvPr/>
      </p:nvGrpSpPr>
      <p:grpSpPr>
        <a:xfrm>
          <a:off x="0" y="0"/>
          <a:ext cx="0" cy="0"/>
          <a:chOff x="0" y="0"/>
          <a:chExt cx="0" cy="0"/>
        </a:xfrm>
      </p:grpSpPr>
      <p:sp>
        <p:nvSpPr>
          <p:cNvPr id="280" name="Google Shape;280;p22"/>
          <p:cNvSpPr/>
          <p:nvPr/>
        </p:nvSpPr>
        <p:spPr>
          <a:xfrm>
            <a:off x="5755828" y="3788772"/>
            <a:ext cx="1402800" cy="1449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1" name="Google Shape;281;p22"/>
          <p:cNvSpPr/>
          <p:nvPr/>
        </p:nvSpPr>
        <p:spPr>
          <a:xfrm>
            <a:off x="2951680" y="3797533"/>
            <a:ext cx="2802300" cy="7245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2" name="Google Shape;282;p22"/>
          <p:cNvSpPr/>
          <p:nvPr/>
        </p:nvSpPr>
        <p:spPr>
          <a:xfrm>
            <a:off x="1563067" y="1610933"/>
            <a:ext cx="4194900" cy="21864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3" name="Google Shape;283;p22"/>
          <p:cNvSpPr txBox="1"/>
          <p:nvPr>
            <p:ph type="title"/>
          </p:nvPr>
        </p:nvSpPr>
        <p:spPr>
          <a:xfrm>
            <a:off x="1563067" y="1610933"/>
            <a:ext cx="4194900" cy="2186400"/>
          </a:xfrm>
          <a:prstGeom prst="rect">
            <a:avLst/>
          </a:prstGeom>
          <a:effectLst>
            <a:outerShdw blurRad="57150" rotWithShape="0" algn="bl" dir="5400000" dist="19050">
              <a:srgbClr val="000000">
                <a:alpha val="50000"/>
              </a:srgbClr>
            </a:outerShdw>
          </a:effectLst>
        </p:spPr>
        <p:txBody>
          <a:bodyPr anchorCtr="0" anchor="ctr" bIns="121900" lIns="121900" spcFirstLastPara="1" rIns="121900" wrap="square" tIns="121900">
            <a:normAutofit/>
          </a:bodyPr>
          <a:lstStyle>
            <a:lvl1pPr lvl="0" algn="ctr">
              <a:spcBef>
                <a:spcPts val="0"/>
              </a:spcBef>
              <a:spcAft>
                <a:spcPts val="0"/>
              </a:spcAft>
              <a:buSzPts val="9600"/>
              <a:buNone/>
              <a:defRPr sz="9600"/>
            </a:lvl1pPr>
            <a:lvl2pPr lvl="1" algn="ctr">
              <a:spcBef>
                <a:spcPts val="0"/>
              </a:spcBef>
              <a:spcAft>
                <a:spcPts val="0"/>
              </a:spcAft>
              <a:buSzPts val="3700"/>
              <a:buNone/>
              <a:defRPr/>
            </a:lvl2pPr>
            <a:lvl3pPr lvl="2" algn="ctr">
              <a:spcBef>
                <a:spcPts val="0"/>
              </a:spcBef>
              <a:spcAft>
                <a:spcPts val="0"/>
              </a:spcAft>
              <a:buSzPts val="3700"/>
              <a:buNone/>
              <a:defRPr/>
            </a:lvl3pPr>
            <a:lvl4pPr lvl="3" algn="ctr">
              <a:spcBef>
                <a:spcPts val="0"/>
              </a:spcBef>
              <a:spcAft>
                <a:spcPts val="0"/>
              </a:spcAft>
              <a:buSzPts val="3700"/>
              <a:buNone/>
              <a:defRPr/>
            </a:lvl4pPr>
            <a:lvl5pPr lvl="4" algn="ctr">
              <a:spcBef>
                <a:spcPts val="0"/>
              </a:spcBef>
              <a:spcAft>
                <a:spcPts val="0"/>
              </a:spcAft>
              <a:buSzPts val="3700"/>
              <a:buNone/>
              <a:defRPr/>
            </a:lvl5pPr>
            <a:lvl6pPr lvl="5" algn="ctr">
              <a:spcBef>
                <a:spcPts val="0"/>
              </a:spcBef>
              <a:spcAft>
                <a:spcPts val="0"/>
              </a:spcAft>
              <a:buSzPts val="3700"/>
              <a:buNone/>
              <a:defRPr/>
            </a:lvl6pPr>
            <a:lvl7pPr lvl="6" algn="ctr">
              <a:spcBef>
                <a:spcPts val="0"/>
              </a:spcBef>
              <a:spcAft>
                <a:spcPts val="0"/>
              </a:spcAft>
              <a:buSzPts val="3700"/>
              <a:buNone/>
              <a:defRPr/>
            </a:lvl7pPr>
            <a:lvl8pPr lvl="7" algn="ctr">
              <a:spcBef>
                <a:spcPts val="0"/>
              </a:spcBef>
              <a:spcAft>
                <a:spcPts val="0"/>
              </a:spcAft>
              <a:buSzPts val="3700"/>
              <a:buNone/>
              <a:defRPr/>
            </a:lvl8pPr>
            <a:lvl9pPr lvl="8" algn="ctr">
              <a:spcBef>
                <a:spcPts val="0"/>
              </a:spcBef>
              <a:spcAft>
                <a:spcPts val="0"/>
              </a:spcAft>
              <a:buSzPts val="3700"/>
              <a:buNone/>
              <a:defRPr/>
            </a:lvl9pPr>
          </a:lstStyle>
          <a:p/>
        </p:txBody>
      </p:sp>
      <p:sp>
        <p:nvSpPr>
          <p:cNvPr id="284" name="Google Shape;284;p22"/>
          <p:cNvSpPr/>
          <p:nvPr/>
        </p:nvSpPr>
        <p:spPr>
          <a:xfrm>
            <a:off x="5755831" y="3066869"/>
            <a:ext cx="7053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5" name="Google Shape;285;p22"/>
          <p:cNvSpPr txBox="1"/>
          <p:nvPr>
            <p:ph idx="2" type="title"/>
          </p:nvPr>
        </p:nvSpPr>
        <p:spPr>
          <a:xfrm>
            <a:off x="5755833" y="3788767"/>
            <a:ext cx="1402800" cy="1449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9600"/>
              <a:buNone/>
              <a:defRPr sz="9600"/>
            </a:lvl1pPr>
            <a:lvl2pPr lvl="1" algn="ctr">
              <a:spcBef>
                <a:spcPts val="0"/>
              </a:spcBef>
              <a:spcAft>
                <a:spcPts val="0"/>
              </a:spcAft>
              <a:buSzPts val="3700"/>
              <a:buNone/>
              <a:defRPr/>
            </a:lvl2pPr>
            <a:lvl3pPr lvl="2" algn="ctr">
              <a:spcBef>
                <a:spcPts val="0"/>
              </a:spcBef>
              <a:spcAft>
                <a:spcPts val="0"/>
              </a:spcAft>
              <a:buSzPts val="3700"/>
              <a:buNone/>
              <a:defRPr/>
            </a:lvl3pPr>
            <a:lvl4pPr lvl="3" algn="ctr">
              <a:spcBef>
                <a:spcPts val="0"/>
              </a:spcBef>
              <a:spcAft>
                <a:spcPts val="0"/>
              </a:spcAft>
              <a:buSzPts val="3700"/>
              <a:buNone/>
              <a:defRPr/>
            </a:lvl4pPr>
            <a:lvl5pPr lvl="4" algn="ctr">
              <a:spcBef>
                <a:spcPts val="0"/>
              </a:spcBef>
              <a:spcAft>
                <a:spcPts val="0"/>
              </a:spcAft>
              <a:buSzPts val="3700"/>
              <a:buNone/>
              <a:defRPr/>
            </a:lvl5pPr>
            <a:lvl6pPr lvl="5" algn="ctr">
              <a:spcBef>
                <a:spcPts val="0"/>
              </a:spcBef>
              <a:spcAft>
                <a:spcPts val="0"/>
              </a:spcAft>
              <a:buSzPts val="3700"/>
              <a:buNone/>
              <a:defRPr/>
            </a:lvl6pPr>
            <a:lvl7pPr lvl="6" algn="ctr">
              <a:spcBef>
                <a:spcPts val="0"/>
              </a:spcBef>
              <a:spcAft>
                <a:spcPts val="0"/>
              </a:spcAft>
              <a:buSzPts val="3700"/>
              <a:buNone/>
              <a:defRPr/>
            </a:lvl7pPr>
            <a:lvl8pPr lvl="7" algn="ctr">
              <a:spcBef>
                <a:spcPts val="0"/>
              </a:spcBef>
              <a:spcAft>
                <a:spcPts val="0"/>
              </a:spcAft>
              <a:buSzPts val="3700"/>
              <a:buNone/>
              <a:defRPr/>
            </a:lvl8pPr>
            <a:lvl9pPr lvl="8" algn="ctr">
              <a:spcBef>
                <a:spcPts val="0"/>
              </a:spcBef>
              <a:spcAft>
                <a:spcPts val="0"/>
              </a:spcAft>
              <a:buSzPts val="3700"/>
              <a:buNone/>
              <a:defRPr/>
            </a:lvl9pPr>
          </a:lstStyle>
          <a:p/>
        </p:txBody>
      </p:sp>
      <p:sp>
        <p:nvSpPr>
          <p:cNvPr id="286" name="Google Shape;286;p22"/>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87" name="Google Shape;287;p22"/>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20">
    <p:spTree>
      <p:nvGrpSpPr>
        <p:cNvPr id="288" name="Shape 288"/>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spTree>
      <p:nvGrpSpPr>
        <p:cNvPr id="289" name="Shape 289"/>
        <p:cNvGrpSpPr/>
        <p:nvPr/>
      </p:nvGrpSpPr>
      <p:grpSpPr>
        <a:xfrm>
          <a:off x="0" y="0"/>
          <a:ext cx="0" cy="0"/>
          <a:chOff x="0" y="0"/>
          <a:chExt cx="0" cy="0"/>
        </a:xfrm>
      </p:grpSpPr>
      <p:sp>
        <p:nvSpPr>
          <p:cNvPr id="290" name="Google Shape;290;p24"/>
          <p:cNvSpPr/>
          <p:nvPr/>
        </p:nvSpPr>
        <p:spPr>
          <a:xfrm>
            <a:off x="2429600" y="2048800"/>
            <a:ext cx="6649200" cy="14415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91" name="Google Shape;291;p24"/>
          <p:cNvSpPr txBox="1"/>
          <p:nvPr>
            <p:ph type="title"/>
          </p:nvPr>
        </p:nvSpPr>
        <p:spPr>
          <a:xfrm>
            <a:off x="2429733" y="2064567"/>
            <a:ext cx="6649200" cy="9477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92" name="Google Shape;292;p24"/>
          <p:cNvSpPr/>
          <p:nvPr/>
        </p:nvSpPr>
        <p:spPr>
          <a:xfrm>
            <a:off x="6207207" y="3490400"/>
            <a:ext cx="2879100" cy="13188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93" name="Google Shape;293;p24"/>
          <p:cNvSpPr txBox="1"/>
          <p:nvPr>
            <p:ph idx="1" type="subTitle"/>
          </p:nvPr>
        </p:nvSpPr>
        <p:spPr>
          <a:xfrm>
            <a:off x="6199767" y="3500804"/>
            <a:ext cx="2879100" cy="6507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294" name="Google Shape;294;p24"/>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95" name="Google Shape;295;p24"/>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3">
    <p:spTree>
      <p:nvGrpSpPr>
        <p:cNvPr id="296" name="Shape 296"/>
        <p:cNvGrpSpPr/>
        <p:nvPr/>
      </p:nvGrpSpPr>
      <p:grpSpPr>
        <a:xfrm>
          <a:off x="0" y="0"/>
          <a:ext cx="0" cy="0"/>
          <a:chOff x="0" y="0"/>
          <a:chExt cx="0" cy="0"/>
        </a:xfrm>
      </p:grpSpPr>
      <p:sp>
        <p:nvSpPr>
          <p:cNvPr id="297" name="Google Shape;297;p25"/>
          <p:cNvSpPr/>
          <p:nvPr/>
        </p:nvSpPr>
        <p:spPr>
          <a:xfrm>
            <a:off x="1563067" y="2223967"/>
            <a:ext cx="7788900" cy="21864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98" name="Google Shape;298;p25"/>
          <p:cNvSpPr/>
          <p:nvPr/>
        </p:nvSpPr>
        <p:spPr>
          <a:xfrm>
            <a:off x="9351833" y="3682233"/>
            <a:ext cx="7920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299" name="Google Shape;299;p25"/>
          <p:cNvSpPr txBox="1"/>
          <p:nvPr>
            <p:ph type="title"/>
          </p:nvPr>
        </p:nvSpPr>
        <p:spPr>
          <a:xfrm>
            <a:off x="1593900" y="2322433"/>
            <a:ext cx="7488900" cy="2311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00" name="Google Shape;300;p25"/>
          <p:cNvSpPr/>
          <p:nvPr/>
        </p:nvSpPr>
        <p:spPr>
          <a:xfrm>
            <a:off x="857733" y="2223967"/>
            <a:ext cx="705300" cy="705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01" name="Google Shape;301;p25"/>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02" name="Google Shape;302;p25"/>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4_1">
    <p:spTree>
      <p:nvGrpSpPr>
        <p:cNvPr id="303" name="Shape 303"/>
        <p:cNvGrpSpPr/>
        <p:nvPr/>
      </p:nvGrpSpPr>
      <p:grpSpPr>
        <a:xfrm>
          <a:off x="0" y="0"/>
          <a:ext cx="0" cy="0"/>
          <a:chOff x="0" y="0"/>
          <a:chExt cx="0" cy="0"/>
        </a:xfrm>
      </p:grpSpPr>
      <p:sp>
        <p:nvSpPr>
          <p:cNvPr id="304" name="Google Shape;304;p26"/>
          <p:cNvSpPr/>
          <p:nvPr/>
        </p:nvSpPr>
        <p:spPr>
          <a:xfrm>
            <a:off x="397733" y="1617733"/>
            <a:ext cx="4606800" cy="4347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05" name="Google Shape;305;p26"/>
          <p:cNvSpPr txBox="1"/>
          <p:nvPr>
            <p:ph idx="1" type="body"/>
          </p:nvPr>
        </p:nvSpPr>
        <p:spPr>
          <a:xfrm>
            <a:off x="503733" y="1827167"/>
            <a:ext cx="43947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06" name="Google Shape;306;p26"/>
          <p:cNvSpPr/>
          <p:nvPr/>
        </p:nvSpPr>
        <p:spPr>
          <a:xfrm>
            <a:off x="5004533" y="1617733"/>
            <a:ext cx="4606800" cy="4347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07" name="Google Shape;307;p26"/>
          <p:cNvSpPr txBox="1"/>
          <p:nvPr>
            <p:ph idx="2" type="body"/>
          </p:nvPr>
        </p:nvSpPr>
        <p:spPr>
          <a:xfrm>
            <a:off x="5110533" y="1827167"/>
            <a:ext cx="4394700" cy="3897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08" name="Google Shape;308;p26"/>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09" name="Google Shape;309;p26"/>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10" name="Google Shape;310;p26"/>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11" name="Google Shape;311;p26"/>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4_1_1">
    <p:spTree>
      <p:nvGrpSpPr>
        <p:cNvPr id="312" name="Shape 312"/>
        <p:cNvGrpSpPr/>
        <p:nvPr/>
      </p:nvGrpSpPr>
      <p:grpSpPr>
        <a:xfrm>
          <a:off x="0" y="0"/>
          <a:ext cx="0" cy="0"/>
          <a:chOff x="0" y="0"/>
          <a:chExt cx="0" cy="0"/>
        </a:xfrm>
      </p:grpSpPr>
      <p:sp>
        <p:nvSpPr>
          <p:cNvPr id="313" name="Google Shape;313;p27"/>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14" name="Google Shape;314;p27"/>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15" name="Google Shape;315;p27"/>
          <p:cNvSpPr/>
          <p:nvPr/>
        </p:nvSpPr>
        <p:spPr>
          <a:xfrm>
            <a:off x="397733" y="401400"/>
            <a:ext cx="7446900" cy="8088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16" name="Google Shape;316;p27"/>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CUSTOM_5">
    <p:spTree>
      <p:nvGrpSpPr>
        <p:cNvPr id="317" name="Shape 317"/>
        <p:cNvGrpSpPr/>
        <p:nvPr/>
      </p:nvGrpSpPr>
      <p:grpSpPr>
        <a:xfrm>
          <a:off x="0" y="0"/>
          <a:ext cx="0" cy="0"/>
          <a:chOff x="0" y="0"/>
          <a:chExt cx="0" cy="0"/>
        </a:xfrm>
      </p:grpSpPr>
      <p:sp>
        <p:nvSpPr>
          <p:cNvPr id="318" name="Google Shape;318;p28"/>
          <p:cNvSpPr/>
          <p:nvPr/>
        </p:nvSpPr>
        <p:spPr>
          <a:xfrm>
            <a:off x="398483" y="1617733"/>
            <a:ext cx="56055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19" name="Google Shape;319;p28"/>
          <p:cNvSpPr txBox="1"/>
          <p:nvPr>
            <p:ph idx="1" type="body"/>
          </p:nvPr>
        </p:nvSpPr>
        <p:spPr>
          <a:xfrm>
            <a:off x="494067" y="1721233"/>
            <a:ext cx="5414400" cy="40965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20" name="Google Shape;320;p28"/>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21" name="Google Shape;321;p28"/>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22" name="Google Shape;322;p28"/>
          <p:cNvSpPr/>
          <p:nvPr/>
        </p:nvSpPr>
        <p:spPr>
          <a:xfrm>
            <a:off x="397733" y="401400"/>
            <a:ext cx="56484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23" name="Google Shape;323;p28"/>
          <p:cNvSpPr txBox="1"/>
          <p:nvPr>
            <p:ph type="title"/>
          </p:nvPr>
        </p:nvSpPr>
        <p:spPr>
          <a:xfrm>
            <a:off x="372236" y="450700"/>
            <a:ext cx="56055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CUSTOM_6">
    <p:spTree>
      <p:nvGrpSpPr>
        <p:cNvPr id="324" name="Shape 324"/>
        <p:cNvGrpSpPr/>
        <p:nvPr/>
      </p:nvGrpSpPr>
      <p:grpSpPr>
        <a:xfrm>
          <a:off x="0" y="0"/>
          <a:ext cx="0" cy="0"/>
          <a:chOff x="0" y="0"/>
          <a:chExt cx="0" cy="0"/>
        </a:xfrm>
      </p:grpSpPr>
      <p:sp>
        <p:nvSpPr>
          <p:cNvPr id="325" name="Google Shape;325;p29"/>
          <p:cNvSpPr/>
          <p:nvPr/>
        </p:nvSpPr>
        <p:spPr>
          <a:xfrm>
            <a:off x="1563067" y="2223967"/>
            <a:ext cx="7788900" cy="21864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26" name="Google Shape;326;p29"/>
          <p:cNvSpPr/>
          <p:nvPr/>
        </p:nvSpPr>
        <p:spPr>
          <a:xfrm>
            <a:off x="9351833" y="3682233"/>
            <a:ext cx="7920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27" name="Google Shape;327;p29"/>
          <p:cNvSpPr txBox="1"/>
          <p:nvPr>
            <p:ph type="title"/>
          </p:nvPr>
        </p:nvSpPr>
        <p:spPr>
          <a:xfrm>
            <a:off x="1593900" y="2322433"/>
            <a:ext cx="7488900" cy="2311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28" name="Google Shape;328;p29"/>
          <p:cNvSpPr/>
          <p:nvPr/>
        </p:nvSpPr>
        <p:spPr>
          <a:xfrm>
            <a:off x="857733" y="2223967"/>
            <a:ext cx="705300" cy="7053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29" name="Google Shape;329;p29"/>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30" name="Google Shape;330;p29"/>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CUSTOM_7">
    <p:spTree>
      <p:nvGrpSpPr>
        <p:cNvPr id="331" name="Shape 331"/>
        <p:cNvGrpSpPr/>
        <p:nvPr/>
      </p:nvGrpSpPr>
      <p:grpSpPr>
        <a:xfrm>
          <a:off x="0" y="0"/>
          <a:ext cx="0" cy="0"/>
          <a:chOff x="0" y="0"/>
          <a:chExt cx="0" cy="0"/>
        </a:xfrm>
      </p:grpSpPr>
      <p:sp>
        <p:nvSpPr>
          <p:cNvPr id="332" name="Google Shape;332;p30"/>
          <p:cNvSpPr/>
          <p:nvPr/>
        </p:nvSpPr>
        <p:spPr>
          <a:xfrm>
            <a:off x="1563067" y="3700800"/>
            <a:ext cx="3937500" cy="11877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33" name="Google Shape;333;p30"/>
          <p:cNvSpPr/>
          <p:nvPr/>
        </p:nvSpPr>
        <p:spPr>
          <a:xfrm>
            <a:off x="1563067" y="1969597"/>
            <a:ext cx="7788900" cy="1731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34" name="Google Shape;334;p30"/>
          <p:cNvSpPr/>
          <p:nvPr/>
        </p:nvSpPr>
        <p:spPr>
          <a:xfrm>
            <a:off x="5500667" y="3700783"/>
            <a:ext cx="792000" cy="7245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35" name="Google Shape;335;p30"/>
          <p:cNvSpPr txBox="1"/>
          <p:nvPr>
            <p:ph type="title"/>
          </p:nvPr>
        </p:nvSpPr>
        <p:spPr>
          <a:xfrm>
            <a:off x="1636067" y="2068063"/>
            <a:ext cx="7642800" cy="15621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36" name="Google Shape;336;p30"/>
          <p:cNvSpPr txBox="1"/>
          <p:nvPr>
            <p:ph idx="1" type="subTitle"/>
          </p:nvPr>
        </p:nvSpPr>
        <p:spPr>
          <a:xfrm>
            <a:off x="1653467" y="3783700"/>
            <a:ext cx="3776400" cy="9969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37" name="Google Shape;337;p30"/>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38" name="Google Shape;338;p30"/>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39" name="Google Shape;339;p30"/>
          <p:cNvSpPr txBox="1"/>
          <p:nvPr>
            <p:ph idx="2" type="body"/>
          </p:nvPr>
        </p:nvSpPr>
        <p:spPr>
          <a:xfrm>
            <a:off x="1583100" y="5121167"/>
            <a:ext cx="9190500" cy="13527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_8">
    <p:spTree>
      <p:nvGrpSpPr>
        <p:cNvPr id="340" name="Shape 340"/>
        <p:cNvGrpSpPr/>
        <p:nvPr/>
      </p:nvGrpSpPr>
      <p:grpSpPr>
        <a:xfrm>
          <a:off x="0" y="0"/>
          <a:ext cx="0" cy="0"/>
          <a:chOff x="0" y="0"/>
          <a:chExt cx="0" cy="0"/>
        </a:xfrm>
      </p:grpSpPr>
      <p:sp>
        <p:nvSpPr>
          <p:cNvPr id="341" name="Google Shape;341;p31"/>
          <p:cNvSpPr txBox="1"/>
          <p:nvPr>
            <p:ph idx="1" type="body"/>
          </p:nvPr>
        </p:nvSpPr>
        <p:spPr>
          <a:xfrm>
            <a:off x="445200" y="1603200"/>
            <a:ext cx="5414400" cy="36516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42" name="Google Shape;342;p31"/>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43" name="Google Shape;343;p31"/>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_9">
    <p:spTree>
      <p:nvGrpSpPr>
        <p:cNvPr id="344" name="Shape 344"/>
        <p:cNvGrpSpPr/>
        <p:nvPr/>
      </p:nvGrpSpPr>
      <p:grpSpPr>
        <a:xfrm>
          <a:off x="0" y="0"/>
          <a:ext cx="0" cy="0"/>
          <a:chOff x="0" y="0"/>
          <a:chExt cx="0" cy="0"/>
        </a:xfrm>
      </p:grpSpPr>
      <p:sp>
        <p:nvSpPr>
          <p:cNvPr id="345" name="Google Shape;345;p32"/>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46" name="Google Shape;346;p32"/>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47" name="Google Shape;347;p32"/>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48" name="Google Shape;348;p32"/>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349" name="Google Shape;349;p32"/>
          <p:cNvSpPr txBox="1"/>
          <p:nvPr>
            <p:ph idx="1" type="body"/>
          </p:nvPr>
        </p:nvSpPr>
        <p:spPr>
          <a:xfrm>
            <a:off x="445200" y="1603200"/>
            <a:ext cx="5414400" cy="36516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0">
    <p:spTree>
      <p:nvGrpSpPr>
        <p:cNvPr id="350" name="Shape 350"/>
        <p:cNvGrpSpPr/>
        <p:nvPr/>
      </p:nvGrpSpPr>
      <p:grpSpPr>
        <a:xfrm>
          <a:off x="0" y="0"/>
          <a:ext cx="0" cy="0"/>
          <a:chOff x="0" y="0"/>
          <a:chExt cx="0" cy="0"/>
        </a:xfrm>
      </p:grpSpPr>
      <p:sp>
        <p:nvSpPr>
          <p:cNvPr id="351" name="Google Shape;351;p33"/>
          <p:cNvSpPr txBox="1"/>
          <p:nvPr>
            <p:ph idx="1" type="subTitle"/>
          </p:nvPr>
        </p:nvSpPr>
        <p:spPr>
          <a:xfrm>
            <a:off x="423333" y="1668533"/>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2" name="Google Shape;352;p33"/>
          <p:cNvSpPr txBox="1"/>
          <p:nvPr>
            <p:ph idx="2" type="subTitle"/>
          </p:nvPr>
        </p:nvSpPr>
        <p:spPr>
          <a:xfrm>
            <a:off x="5895567" y="1668533"/>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3" name="Google Shape;353;p33"/>
          <p:cNvSpPr txBox="1"/>
          <p:nvPr>
            <p:ph idx="3" type="subTitle"/>
          </p:nvPr>
        </p:nvSpPr>
        <p:spPr>
          <a:xfrm>
            <a:off x="423333" y="3066667"/>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4" name="Google Shape;354;p33"/>
          <p:cNvSpPr txBox="1"/>
          <p:nvPr>
            <p:ph idx="4" type="subTitle"/>
          </p:nvPr>
        </p:nvSpPr>
        <p:spPr>
          <a:xfrm>
            <a:off x="5895567" y="3066667"/>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5" name="Google Shape;355;p33"/>
          <p:cNvSpPr txBox="1"/>
          <p:nvPr>
            <p:ph idx="5" type="subTitle"/>
          </p:nvPr>
        </p:nvSpPr>
        <p:spPr>
          <a:xfrm>
            <a:off x="423333" y="4464800"/>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6" name="Google Shape;356;p33"/>
          <p:cNvSpPr txBox="1"/>
          <p:nvPr>
            <p:ph idx="6" type="subTitle"/>
          </p:nvPr>
        </p:nvSpPr>
        <p:spPr>
          <a:xfrm>
            <a:off x="5895567" y="4464800"/>
            <a:ext cx="5348100" cy="11172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57" name="Google Shape;357;p33"/>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58" name="Google Shape;358;p33"/>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59" name="Google Shape;359;p33"/>
          <p:cNvSpPr/>
          <p:nvPr/>
        </p:nvSpPr>
        <p:spPr>
          <a:xfrm>
            <a:off x="397733" y="401400"/>
            <a:ext cx="7446900" cy="8088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60" name="Google Shape;360;p33"/>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11">
    <p:spTree>
      <p:nvGrpSpPr>
        <p:cNvPr id="361" name="Shape 361"/>
        <p:cNvGrpSpPr/>
        <p:nvPr/>
      </p:nvGrpSpPr>
      <p:grpSpPr>
        <a:xfrm>
          <a:off x="0" y="0"/>
          <a:ext cx="0" cy="0"/>
          <a:chOff x="0" y="0"/>
          <a:chExt cx="0" cy="0"/>
        </a:xfrm>
      </p:grpSpPr>
      <p:sp>
        <p:nvSpPr>
          <p:cNvPr id="362" name="Google Shape;362;p34"/>
          <p:cNvSpPr/>
          <p:nvPr/>
        </p:nvSpPr>
        <p:spPr>
          <a:xfrm>
            <a:off x="390133" y="1619632"/>
            <a:ext cx="5652000" cy="33351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63" name="Google Shape;363;p34"/>
          <p:cNvSpPr/>
          <p:nvPr>
            <p:ph idx="2" type="pic"/>
          </p:nvPr>
        </p:nvSpPr>
        <p:spPr>
          <a:xfrm>
            <a:off x="6042367" y="1628699"/>
            <a:ext cx="5736900" cy="4846800"/>
          </a:xfrm>
          <a:prstGeom prst="rect">
            <a:avLst/>
          </a:prstGeom>
          <a:noFill/>
          <a:ln cap="flat" cmpd="sng" w="25400">
            <a:solidFill>
              <a:schemeClr val="dk1"/>
            </a:solidFill>
            <a:prstDash val="solid"/>
            <a:round/>
            <a:headEnd len="sm" w="sm" type="none"/>
            <a:tailEnd len="sm" w="sm" type="none"/>
          </a:ln>
        </p:spPr>
      </p:sp>
      <p:sp>
        <p:nvSpPr>
          <p:cNvPr id="364" name="Google Shape;364;p34"/>
          <p:cNvSpPr txBox="1"/>
          <p:nvPr>
            <p:ph idx="1" type="body"/>
          </p:nvPr>
        </p:nvSpPr>
        <p:spPr>
          <a:xfrm>
            <a:off x="453759" y="1681432"/>
            <a:ext cx="5415300" cy="32115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65" name="Google Shape;365;p34"/>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66" name="Google Shape;366;p34"/>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67" name="Google Shape;367;p34"/>
          <p:cNvSpPr/>
          <p:nvPr/>
        </p:nvSpPr>
        <p:spPr>
          <a:xfrm>
            <a:off x="397733" y="401400"/>
            <a:ext cx="7446900" cy="8088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68" name="Google Shape;368;p34"/>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2">
    <p:spTree>
      <p:nvGrpSpPr>
        <p:cNvPr id="369" name="Shape 369"/>
        <p:cNvGrpSpPr/>
        <p:nvPr/>
      </p:nvGrpSpPr>
      <p:grpSpPr>
        <a:xfrm>
          <a:off x="0" y="0"/>
          <a:ext cx="0" cy="0"/>
          <a:chOff x="0" y="0"/>
          <a:chExt cx="0" cy="0"/>
        </a:xfrm>
      </p:grpSpPr>
      <p:sp>
        <p:nvSpPr>
          <p:cNvPr id="370" name="Google Shape;370;p35"/>
          <p:cNvSpPr/>
          <p:nvPr/>
        </p:nvSpPr>
        <p:spPr>
          <a:xfrm>
            <a:off x="387408" y="1617733"/>
            <a:ext cx="53568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71" name="Google Shape;371;p35"/>
          <p:cNvSpPr txBox="1"/>
          <p:nvPr>
            <p:ph idx="1" type="body"/>
          </p:nvPr>
        </p:nvSpPr>
        <p:spPr>
          <a:xfrm>
            <a:off x="554860" y="2771633"/>
            <a:ext cx="50220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72" name="Google Shape;372;p35"/>
          <p:cNvSpPr/>
          <p:nvPr/>
        </p:nvSpPr>
        <p:spPr>
          <a:xfrm>
            <a:off x="5744291" y="1617733"/>
            <a:ext cx="5356800" cy="4347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73" name="Google Shape;373;p35"/>
          <p:cNvSpPr txBox="1"/>
          <p:nvPr>
            <p:ph idx="2" type="body"/>
          </p:nvPr>
        </p:nvSpPr>
        <p:spPr>
          <a:xfrm>
            <a:off x="5911743" y="2771633"/>
            <a:ext cx="50220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74" name="Google Shape;374;p35"/>
          <p:cNvSpPr txBox="1"/>
          <p:nvPr>
            <p:ph idx="3" type="subTitle"/>
          </p:nvPr>
        </p:nvSpPr>
        <p:spPr>
          <a:xfrm>
            <a:off x="554860" y="1771167"/>
            <a:ext cx="50220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75" name="Google Shape;375;p35"/>
          <p:cNvSpPr txBox="1"/>
          <p:nvPr>
            <p:ph idx="4" type="subTitle"/>
          </p:nvPr>
        </p:nvSpPr>
        <p:spPr>
          <a:xfrm>
            <a:off x="5911743" y="1771167"/>
            <a:ext cx="50220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76" name="Google Shape;376;p35"/>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77" name="Google Shape;377;p35"/>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78" name="Google Shape;378;p35"/>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79" name="Google Shape;379;p35"/>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13">
    <p:spTree>
      <p:nvGrpSpPr>
        <p:cNvPr id="380" name="Shape 380"/>
        <p:cNvGrpSpPr/>
        <p:nvPr/>
      </p:nvGrpSpPr>
      <p:grpSpPr>
        <a:xfrm>
          <a:off x="0" y="0"/>
          <a:ext cx="0" cy="0"/>
          <a:chOff x="0" y="0"/>
          <a:chExt cx="0" cy="0"/>
        </a:xfrm>
      </p:grpSpPr>
      <p:sp>
        <p:nvSpPr>
          <p:cNvPr id="381" name="Google Shape;381;p36"/>
          <p:cNvSpPr/>
          <p:nvPr/>
        </p:nvSpPr>
        <p:spPr>
          <a:xfrm>
            <a:off x="387408" y="1617733"/>
            <a:ext cx="37941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82" name="Google Shape;382;p36"/>
          <p:cNvSpPr txBox="1"/>
          <p:nvPr>
            <p:ph idx="1" type="body"/>
          </p:nvPr>
        </p:nvSpPr>
        <p:spPr>
          <a:xfrm>
            <a:off x="505998" y="2771633"/>
            <a:ext cx="3556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83" name="Google Shape;383;p36"/>
          <p:cNvSpPr/>
          <p:nvPr/>
        </p:nvSpPr>
        <p:spPr>
          <a:xfrm>
            <a:off x="4181165" y="1617733"/>
            <a:ext cx="3794100" cy="4347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84" name="Google Shape;384;p36"/>
          <p:cNvSpPr txBox="1"/>
          <p:nvPr>
            <p:ph idx="2" type="body"/>
          </p:nvPr>
        </p:nvSpPr>
        <p:spPr>
          <a:xfrm>
            <a:off x="4299755" y="2771633"/>
            <a:ext cx="3556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85" name="Google Shape;385;p36"/>
          <p:cNvSpPr txBox="1"/>
          <p:nvPr>
            <p:ph idx="3" type="subTitle"/>
          </p:nvPr>
        </p:nvSpPr>
        <p:spPr>
          <a:xfrm>
            <a:off x="505998" y="1771167"/>
            <a:ext cx="3556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86" name="Google Shape;386;p36"/>
          <p:cNvSpPr txBox="1"/>
          <p:nvPr>
            <p:ph idx="4" type="subTitle"/>
          </p:nvPr>
        </p:nvSpPr>
        <p:spPr>
          <a:xfrm>
            <a:off x="4299755" y="1771167"/>
            <a:ext cx="3556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87" name="Google Shape;387;p36"/>
          <p:cNvSpPr/>
          <p:nvPr/>
        </p:nvSpPr>
        <p:spPr>
          <a:xfrm>
            <a:off x="7975072" y="1617733"/>
            <a:ext cx="3794100" cy="4347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88" name="Google Shape;388;p36"/>
          <p:cNvSpPr txBox="1"/>
          <p:nvPr>
            <p:ph idx="5" type="body"/>
          </p:nvPr>
        </p:nvSpPr>
        <p:spPr>
          <a:xfrm>
            <a:off x="8093662" y="2771633"/>
            <a:ext cx="3556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89" name="Google Shape;389;p36"/>
          <p:cNvSpPr txBox="1"/>
          <p:nvPr>
            <p:ph idx="6" type="subTitle"/>
          </p:nvPr>
        </p:nvSpPr>
        <p:spPr>
          <a:xfrm>
            <a:off x="8093662" y="1771167"/>
            <a:ext cx="3556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390" name="Google Shape;390;p36"/>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91" name="Google Shape;391;p36"/>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392" name="Google Shape;392;p36"/>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93" name="Google Shape;393;p36"/>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14">
    <p:spTree>
      <p:nvGrpSpPr>
        <p:cNvPr id="394" name="Shape 394"/>
        <p:cNvGrpSpPr/>
        <p:nvPr/>
      </p:nvGrpSpPr>
      <p:grpSpPr>
        <a:xfrm>
          <a:off x="0" y="0"/>
          <a:ext cx="0" cy="0"/>
          <a:chOff x="0" y="0"/>
          <a:chExt cx="0" cy="0"/>
        </a:xfrm>
      </p:grpSpPr>
      <p:sp>
        <p:nvSpPr>
          <p:cNvPr id="395" name="Google Shape;395;p37"/>
          <p:cNvSpPr/>
          <p:nvPr/>
        </p:nvSpPr>
        <p:spPr>
          <a:xfrm>
            <a:off x="390133" y="1617733"/>
            <a:ext cx="2843700" cy="43473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96" name="Google Shape;396;p37"/>
          <p:cNvSpPr txBox="1"/>
          <p:nvPr>
            <p:ph idx="1" type="body"/>
          </p:nvPr>
        </p:nvSpPr>
        <p:spPr>
          <a:xfrm>
            <a:off x="517626" y="2752033"/>
            <a:ext cx="2578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97" name="Google Shape;397;p37"/>
          <p:cNvSpPr/>
          <p:nvPr/>
        </p:nvSpPr>
        <p:spPr>
          <a:xfrm>
            <a:off x="3233507" y="1617733"/>
            <a:ext cx="2843700" cy="43473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398" name="Google Shape;398;p37"/>
          <p:cNvSpPr txBox="1"/>
          <p:nvPr>
            <p:ph idx="2" type="body"/>
          </p:nvPr>
        </p:nvSpPr>
        <p:spPr>
          <a:xfrm>
            <a:off x="3366141" y="2765100"/>
            <a:ext cx="2578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399" name="Google Shape;399;p37"/>
          <p:cNvSpPr txBox="1"/>
          <p:nvPr>
            <p:ph idx="3" type="subTitle"/>
          </p:nvPr>
        </p:nvSpPr>
        <p:spPr>
          <a:xfrm>
            <a:off x="527983" y="1751567"/>
            <a:ext cx="2578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00" name="Google Shape;400;p37"/>
          <p:cNvSpPr txBox="1"/>
          <p:nvPr>
            <p:ph idx="4" type="subTitle"/>
          </p:nvPr>
        </p:nvSpPr>
        <p:spPr>
          <a:xfrm>
            <a:off x="3366143" y="1764633"/>
            <a:ext cx="2578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01" name="Google Shape;401;p37"/>
          <p:cNvSpPr/>
          <p:nvPr/>
        </p:nvSpPr>
        <p:spPr>
          <a:xfrm>
            <a:off x="6076792" y="1617733"/>
            <a:ext cx="2843700" cy="43473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02" name="Google Shape;402;p37"/>
          <p:cNvSpPr txBox="1"/>
          <p:nvPr>
            <p:ph idx="5" type="body"/>
          </p:nvPr>
        </p:nvSpPr>
        <p:spPr>
          <a:xfrm>
            <a:off x="6209519" y="2765100"/>
            <a:ext cx="2578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03" name="Google Shape;403;p37"/>
          <p:cNvSpPr/>
          <p:nvPr/>
        </p:nvSpPr>
        <p:spPr>
          <a:xfrm>
            <a:off x="8920166" y="1617733"/>
            <a:ext cx="2843700" cy="43473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04" name="Google Shape;404;p37"/>
          <p:cNvSpPr txBox="1"/>
          <p:nvPr>
            <p:ph idx="6" type="body"/>
          </p:nvPr>
        </p:nvSpPr>
        <p:spPr>
          <a:xfrm>
            <a:off x="9052785" y="2765100"/>
            <a:ext cx="2578500" cy="3066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05" name="Google Shape;405;p37"/>
          <p:cNvSpPr txBox="1"/>
          <p:nvPr>
            <p:ph idx="7" type="subTitle"/>
          </p:nvPr>
        </p:nvSpPr>
        <p:spPr>
          <a:xfrm>
            <a:off x="6209520" y="1764633"/>
            <a:ext cx="2578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06" name="Google Shape;406;p37"/>
          <p:cNvSpPr txBox="1"/>
          <p:nvPr>
            <p:ph idx="8" type="subTitle"/>
          </p:nvPr>
        </p:nvSpPr>
        <p:spPr>
          <a:xfrm>
            <a:off x="9052785" y="1764633"/>
            <a:ext cx="2578500" cy="8784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07" name="Google Shape;407;p37"/>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08" name="Google Shape;408;p37"/>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409" name="Google Shape;409;p37"/>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10" name="Google Shape;410;p37"/>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15">
    <p:spTree>
      <p:nvGrpSpPr>
        <p:cNvPr id="411" name="Shape 411"/>
        <p:cNvGrpSpPr/>
        <p:nvPr/>
      </p:nvGrpSpPr>
      <p:grpSpPr>
        <a:xfrm>
          <a:off x="0" y="0"/>
          <a:ext cx="0" cy="0"/>
          <a:chOff x="0" y="0"/>
          <a:chExt cx="0" cy="0"/>
        </a:xfrm>
      </p:grpSpPr>
      <p:sp>
        <p:nvSpPr>
          <p:cNvPr id="412" name="Google Shape;412;p38"/>
          <p:cNvSpPr/>
          <p:nvPr>
            <p:ph idx="2" type="pic"/>
          </p:nvPr>
        </p:nvSpPr>
        <p:spPr>
          <a:xfrm>
            <a:off x="442667" y="1470567"/>
            <a:ext cx="9219900" cy="4967100"/>
          </a:xfrm>
          <a:prstGeom prst="rect">
            <a:avLst/>
          </a:prstGeom>
          <a:noFill/>
          <a:ln cap="flat" cmpd="sng" w="25400">
            <a:solidFill>
              <a:schemeClr val="dk1"/>
            </a:solidFill>
            <a:prstDash val="solid"/>
            <a:round/>
            <a:headEnd len="sm" w="sm" type="none"/>
            <a:tailEnd len="sm" w="sm" type="none"/>
          </a:ln>
        </p:spPr>
      </p:sp>
      <p:sp>
        <p:nvSpPr>
          <p:cNvPr id="413" name="Google Shape;413;p38"/>
          <p:cNvSpPr/>
          <p:nvPr/>
        </p:nvSpPr>
        <p:spPr>
          <a:xfrm>
            <a:off x="9648449" y="1470567"/>
            <a:ext cx="1463100" cy="6141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14" name="Google Shape;414;p38"/>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15" name="Google Shape;415;p38"/>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416" name="Google Shape;416;p38"/>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17" name="Google Shape;417;p38"/>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6">
    <p:spTree>
      <p:nvGrpSpPr>
        <p:cNvPr id="418" name="Shape 418"/>
        <p:cNvGrpSpPr/>
        <p:nvPr/>
      </p:nvGrpSpPr>
      <p:grpSpPr>
        <a:xfrm>
          <a:off x="0" y="0"/>
          <a:ext cx="0" cy="0"/>
          <a:chOff x="0" y="0"/>
          <a:chExt cx="0" cy="0"/>
        </a:xfrm>
      </p:grpSpPr>
      <p:sp>
        <p:nvSpPr>
          <p:cNvPr id="419" name="Google Shape;419;p39"/>
          <p:cNvSpPr/>
          <p:nvPr/>
        </p:nvSpPr>
        <p:spPr>
          <a:xfrm>
            <a:off x="399521" y="402592"/>
            <a:ext cx="3676500" cy="13497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20" name="Google Shape;420;p39"/>
          <p:cNvSpPr/>
          <p:nvPr/>
        </p:nvSpPr>
        <p:spPr>
          <a:xfrm>
            <a:off x="398649" y="4219925"/>
            <a:ext cx="3684300" cy="2244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21" name="Google Shape;421;p39"/>
          <p:cNvSpPr txBox="1"/>
          <p:nvPr>
            <p:ph type="title"/>
          </p:nvPr>
        </p:nvSpPr>
        <p:spPr>
          <a:xfrm>
            <a:off x="369147" y="445340"/>
            <a:ext cx="3639600" cy="15132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422" name="Google Shape;422;p39"/>
          <p:cNvSpPr txBox="1"/>
          <p:nvPr>
            <p:ph idx="1" type="subTitle"/>
          </p:nvPr>
        </p:nvSpPr>
        <p:spPr>
          <a:xfrm>
            <a:off x="447503" y="4191618"/>
            <a:ext cx="3630900" cy="726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23" name="Google Shape;423;p39"/>
          <p:cNvSpPr/>
          <p:nvPr/>
        </p:nvSpPr>
        <p:spPr>
          <a:xfrm>
            <a:off x="4073785" y="4219925"/>
            <a:ext cx="3676500" cy="2244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24" name="Google Shape;424;p39"/>
          <p:cNvSpPr/>
          <p:nvPr>
            <p:ph idx="2" type="pic"/>
          </p:nvPr>
        </p:nvSpPr>
        <p:spPr>
          <a:xfrm>
            <a:off x="407347" y="1751414"/>
            <a:ext cx="3661500" cy="2455500"/>
          </a:xfrm>
          <a:prstGeom prst="rect">
            <a:avLst/>
          </a:prstGeom>
          <a:noFill/>
          <a:ln cap="flat" cmpd="sng" w="25400">
            <a:solidFill>
              <a:schemeClr val="dk1"/>
            </a:solidFill>
            <a:prstDash val="solid"/>
            <a:round/>
            <a:headEnd len="sm" w="sm" type="none"/>
            <a:tailEnd len="sm" w="sm" type="none"/>
          </a:ln>
        </p:spPr>
      </p:sp>
      <p:sp>
        <p:nvSpPr>
          <p:cNvPr id="425" name="Google Shape;425;p39"/>
          <p:cNvSpPr txBox="1"/>
          <p:nvPr>
            <p:ph idx="3" type="subTitle"/>
          </p:nvPr>
        </p:nvSpPr>
        <p:spPr>
          <a:xfrm>
            <a:off x="4114096" y="4191618"/>
            <a:ext cx="3630900" cy="726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26" name="Google Shape;426;p39"/>
          <p:cNvSpPr txBox="1"/>
          <p:nvPr>
            <p:ph idx="4" type="body"/>
          </p:nvPr>
        </p:nvSpPr>
        <p:spPr>
          <a:xfrm>
            <a:off x="439711" y="4991662"/>
            <a:ext cx="3596100" cy="1461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27" name="Google Shape;427;p39"/>
          <p:cNvSpPr txBox="1"/>
          <p:nvPr>
            <p:ph idx="5" type="body"/>
          </p:nvPr>
        </p:nvSpPr>
        <p:spPr>
          <a:xfrm>
            <a:off x="4117954" y="4991662"/>
            <a:ext cx="3596100" cy="1461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28" name="Google Shape;428;p39"/>
          <p:cNvSpPr/>
          <p:nvPr/>
        </p:nvSpPr>
        <p:spPr>
          <a:xfrm>
            <a:off x="4083285" y="1079457"/>
            <a:ext cx="1515300" cy="6717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29" name="Google Shape;429;p39"/>
          <p:cNvSpPr/>
          <p:nvPr>
            <p:ph idx="6" type="pic"/>
          </p:nvPr>
        </p:nvSpPr>
        <p:spPr>
          <a:xfrm>
            <a:off x="4085325" y="1751414"/>
            <a:ext cx="3661500" cy="2455500"/>
          </a:xfrm>
          <a:prstGeom prst="rect">
            <a:avLst/>
          </a:prstGeom>
          <a:noFill/>
          <a:ln cap="flat" cmpd="sng" w="25400">
            <a:solidFill>
              <a:schemeClr val="dk1"/>
            </a:solidFill>
            <a:prstDash val="solid"/>
            <a:round/>
            <a:headEnd len="sm" w="sm" type="none"/>
            <a:tailEnd len="sm" w="sm" type="none"/>
          </a:ln>
        </p:spPr>
      </p:sp>
      <p:sp>
        <p:nvSpPr>
          <p:cNvPr id="430" name="Google Shape;430;p39"/>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31" name="Google Shape;431;p39"/>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17">
    <p:spTree>
      <p:nvGrpSpPr>
        <p:cNvPr id="432" name="Shape 432"/>
        <p:cNvGrpSpPr/>
        <p:nvPr/>
      </p:nvGrpSpPr>
      <p:grpSpPr>
        <a:xfrm>
          <a:off x="0" y="0"/>
          <a:ext cx="0" cy="0"/>
          <a:chOff x="0" y="0"/>
          <a:chExt cx="0" cy="0"/>
        </a:xfrm>
      </p:grpSpPr>
      <p:sp>
        <p:nvSpPr>
          <p:cNvPr id="433" name="Google Shape;433;p40"/>
          <p:cNvSpPr/>
          <p:nvPr/>
        </p:nvSpPr>
        <p:spPr>
          <a:xfrm>
            <a:off x="397589" y="401638"/>
            <a:ext cx="3676500" cy="13497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34" name="Google Shape;434;p40"/>
          <p:cNvSpPr/>
          <p:nvPr/>
        </p:nvSpPr>
        <p:spPr>
          <a:xfrm>
            <a:off x="396717" y="4218971"/>
            <a:ext cx="3684300" cy="2244900"/>
          </a:xfrm>
          <a:prstGeom prst="rect">
            <a:avLst/>
          </a:prstGeom>
          <a:solidFill>
            <a:schemeClr val="accent3"/>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35" name="Google Shape;435;p40"/>
          <p:cNvSpPr txBox="1"/>
          <p:nvPr>
            <p:ph idx="1" type="subTitle"/>
          </p:nvPr>
        </p:nvSpPr>
        <p:spPr>
          <a:xfrm>
            <a:off x="445570" y="4190663"/>
            <a:ext cx="3630900" cy="726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36" name="Google Shape;436;p40"/>
          <p:cNvSpPr/>
          <p:nvPr/>
        </p:nvSpPr>
        <p:spPr>
          <a:xfrm>
            <a:off x="4071852" y="4218971"/>
            <a:ext cx="3676500" cy="2244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37" name="Google Shape;437;p40"/>
          <p:cNvSpPr txBox="1"/>
          <p:nvPr>
            <p:ph type="title"/>
          </p:nvPr>
        </p:nvSpPr>
        <p:spPr>
          <a:xfrm>
            <a:off x="369147" y="445340"/>
            <a:ext cx="3639600" cy="15132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438" name="Google Shape;438;p40"/>
          <p:cNvSpPr/>
          <p:nvPr>
            <p:ph idx="2" type="pic"/>
          </p:nvPr>
        </p:nvSpPr>
        <p:spPr>
          <a:xfrm>
            <a:off x="405414" y="1750459"/>
            <a:ext cx="3661500" cy="2455500"/>
          </a:xfrm>
          <a:prstGeom prst="rect">
            <a:avLst/>
          </a:prstGeom>
          <a:noFill/>
          <a:ln cap="flat" cmpd="sng" w="25400">
            <a:solidFill>
              <a:schemeClr val="dk1"/>
            </a:solidFill>
            <a:prstDash val="solid"/>
            <a:round/>
            <a:headEnd len="sm" w="sm" type="none"/>
            <a:tailEnd len="sm" w="sm" type="none"/>
          </a:ln>
        </p:spPr>
      </p:sp>
      <p:sp>
        <p:nvSpPr>
          <p:cNvPr id="439" name="Google Shape;439;p40"/>
          <p:cNvSpPr txBox="1"/>
          <p:nvPr>
            <p:ph idx="3" type="subTitle"/>
          </p:nvPr>
        </p:nvSpPr>
        <p:spPr>
          <a:xfrm>
            <a:off x="4112164" y="4190663"/>
            <a:ext cx="3630900" cy="726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40" name="Google Shape;440;p40"/>
          <p:cNvSpPr txBox="1"/>
          <p:nvPr>
            <p:ph idx="4" type="body"/>
          </p:nvPr>
        </p:nvSpPr>
        <p:spPr>
          <a:xfrm>
            <a:off x="437778" y="4990707"/>
            <a:ext cx="3596100" cy="1461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41" name="Google Shape;441;p40"/>
          <p:cNvSpPr txBox="1"/>
          <p:nvPr>
            <p:ph idx="5" type="body"/>
          </p:nvPr>
        </p:nvSpPr>
        <p:spPr>
          <a:xfrm>
            <a:off x="4116021" y="4990707"/>
            <a:ext cx="3596100" cy="1461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42" name="Google Shape;442;p40"/>
          <p:cNvSpPr/>
          <p:nvPr/>
        </p:nvSpPr>
        <p:spPr>
          <a:xfrm>
            <a:off x="4081352" y="1078503"/>
            <a:ext cx="1515300" cy="671700"/>
          </a:xfrm>
          <a:prstGeom prst="rect">
            <a:avLst/>
          </a:prstGeom>
          <a:solidFill>
            <a:schemeClr val="l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43" name="Google Shape;443;p40"/>
          <p:cNvSpPr/>
          <p:nvPr>
            <p:ph idx="6" type="pic"/>
          </p:nvPr>
        </p:nvSpPr>
        <p:spPr>
          <a:xfrm>
            <a:off x="4083393" y="1750459"/>
            <a:ext cx="3661500" cy="2455500"/>
          </a:xfrm>
          <a:prstGeom prst="rect">
            <a:avLst/>
          </a:prstGeom>
          <a:noFill/>
          <a:ln cap="flat" cmpd="sng" w="25400">
            <a:solidFill>
              <a:schemeClr val="dk1"/>
            </a:solidFill>
            <a:prstDash val="solid"/>
            <a:round/>
            <a:headEnd len="sm" w="sm" type="none"/>
            <a:tailEnd len="sm" w="sm" type="none"/>
          </a:ln>
        </p:spPr>
      </p:sp>
      <p:sp>
        <p:nvSpPr>
          <p:cNvPr id="444" name="Google Shape;444;p40"/>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45" name="Google Shape;445;p40"/>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446" name="Google Shape;446;p40"/>
          <p:cNvSpPr/>
          <p:nvPr/>
        </p:nvSpPr>
        <p:spPr>
          <a:xfrm>
            <a:off x="7748252" y="4218971"/>
            <a:ext cx="3676500" cy="2244900"/>
          </a:xfrm>
          <a:prstGeom prst="rect">
            <a:avLst/>
          </a:prstGeom>
          <a:solidFill>
            <a:schemeClr val="accent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47" name="Google Shape;447;p40"/>
          <p:cNvSpPr txBox="1"/>
          <p:nvPr>
            <p:ph idx="7" type="subTitle"/>
          </p:nvPr>
        </p:nvSpPr>
        <p:spPr>
          <a:xfrm>
            <a:off x="7788564" y="4190663"/>
            <a:ext cx="3630900" cy="726000"/>
          </a:xfrm>
          <a:prstGeom prst="rect">
            <a:avLst/>
          </a:prstGeom>
        </p:spPr>
        <p:txBody>
          <a:bodyPr anchorCtr="0" anchor="t" bIns="121900" lIns="121900" spcFirstLastPara="1" rIns="121900" wrap="square" tIns="121900">
            <a:noAutofit/>
          </a:bodyPr>
          <a:lstStyle>
            <a:lvl1pPr lvl="0">
              <a:spcBef>
                <a:spcPts val="0"/>
              </a:spcBef>
              <a:spcAft>
                <a:spcPts val="0"/>
              </a:spcAft>
              <a:buSzPts val="2700"/>
              <a:buNone/>
              <a:defRPr/>
            </a:lvl1pPr>
            <a:lvl2pPr lvl="1">
              <a:spcBef>
                <a:spcPts val="0"/>
              </a:spcBef>
              <a:spcAft>
                <a:spcPts val="0"/>
              </a:spcAft>
              <a:buSzPts val="1900"/>
              <a:buNone/>
              <a:defRPr/>
            </a:lvl2pPr>
            <a:lvl3pPr lvl="2">
              <a:spcBef>
                <a:spcPts val="0"/>
              </a:spcBef>
              <a:spcAft>
                <a:spcPts val="0"/>
              </a:spcAft>
              <a:buSzPts val="1900"/>
              <a:buNone/>
              <a:defRPr/>
            </a:lvl3pPr>
            <a:lvl4pPr lvl="3">
              <a:spcBef>
                <a:spcPts val="0"/>
              </a:spcBef>
              <a:spcAft>
                <a:spcPts val="0"/>
              </a:spcAft>
              <a:buSzPts val="1900"/>
              <a:buNone/>
              <a:defRPr/>
            </a:lvl4pPr>
            <a:lvl5pPr lvl="4">
              <a:spcBef>
                <a:spcPts val="0"/>
              </a:spcBef>
              <a:spcAft>
                <a:spcPts val="0"/>
              </a:spcAft>
              <a:buSzPts val="1900"/>
              <a:buNone/>
              <a:defRPr/>
            </a:lvl5pPr>
            <a:lvl6pPr lvl="5">
              <a:spcBef>
                <a:spcPts val="0"/>
              </a:spcBef>
              <a:spcAft>
                <a:spcPts val="0"/>
              </a:spcAft>
              <a:buSzPts val="1900"/>
              <a:buNone/>
              <a:defRPr/>
            </a:lvl6pPr>
            <a:lvl7pPr lvl="6">
              <a:spcBef>
                <a:spcPts val="0"/>
              </a:spcBef>
              <a:spcAft>
                <a:spcPts val="0"/>
              </a:spcAft>
              <a:buSzPts val="1900"/>
              <a:buNone/>
              <a:defRPr/>
            </a:lvl7pPr>
            <a:lvl8pPr lvl="7">
              <a:spcBef>
                <a:spcPts val="0"/>
              </a:spcBef>
              <a:spcAft>
                <a:spcPts val="0"/>
              </a:spcAft>
              <a:buSzPts val="1900"/>
              <a:buNone/>
              <a:defRPr/>
            </a:lvl8pPr>
            <a:lvl9pPr lvl="8">
              <a:spcBef>
                <a:spcPts val="0"/>
              </a:spcBef>
              <a:spcAft>
                <a:spcPts val="0"/>
              </a:spcAft>
              <a:buSzPts val="1900"/>
              <a:buNone/>
              <a:defRPr/>
            </a:lvl9pPr>
          </a:lstStyle>
          <a:p/>
        </p:txBody>
      </p:sp>
      <p:sp>
        <p:nvSpPr>
          <p:cNvPr id="448" name="Google Shape;448;p40"/>
          <p:cNvSpPr txBox="1"/>
          <p:nvPr>
            <p:ph idx="8" type="body"/>
          </p:nvPr>
        </p:nvSpPr>
        <p:spPr>
          <a:xfrm>
            <a:off x="7792421" y="4990707"/>
            <a:ext cx="3596100" cy="14613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a:lvl1pPr>
            <a:lvl2pPr indent="-330200" lvl="1" marL="914400">
              <a:spcBef>
                <a:spcPts val="0"/>
              </a:spcBef>
              <a:spcAft>
                <a:spcPts val="0"/>
              </a:spcAft>
              <a:buSzPts val="1600"/>
              <a:buChar char="○"/>
              <a:defRPr/>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449" name="Google Shape;449;p40"/>
          <p:cNvSpPr/>
          <p:nvPr>
            <p:ph idx="9" type="pic"/>
          </p:nvPr>
        </p:nvSpPr>
        <p:spPr>
          <a:xfrm>
            <a:off x="7759793" y="1750459"/>
            <a:ext cx="3661500" cy="2455500"/>
          </a:xfrm>
          <a:prstGeom prst="rect">
            <a:avLst/>
          </a:prstGeom>
          <a:noFill/>
          <a:ln cap="flat" cmpd="sng" w="25400">
            <a:solidFill>
              <a:schemeClr val="dk1"/>
            </a:solidFill>
            <a:prstDash val="solid"/>
            <a:round/>
            <a:headEnd len="sm" w="sm" type="none"/>
            <a:tailEnd len="sm" w="sm" type="none"/>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18">
    <p:spTree>
      <p:nvGrpSpPr>
        <p:cNvPr id="450" name="Shape 450"/>
        <p:cNvGrpSpPr/>
        <p:nvPr/>
      </p:nvGrpSpPr>
      <p:grpSpPr>
        <a:xfrm>
          <a:off x="0" y="0"/>
          <a:ext cx="0" cy="0"/>
          <a:chOff x="0" y="0"/>
          <a:chExt cx="0" cy="0"/>
        </a:xfrm>
      </p:grpSpPr>
      <p:sp>
        <p:nvSpPr>
          <p:cNvPr id="451" name="Google Shape;451;p41"/>
          <p:cNvSpPr/>
          <p:nvPr>
            <p:ph idx="2" type="pic"/>
          </p:nvPr>
        </p:nvSpPr>
        <p:spPr>
          <a:xfrm>
            <a:off x="423333" y="1473200"/>
            <a:ext cx="11362500" cy="4978500"/>
          </a:xfrm>
          <a:prstGeom prst="rect">
            <a:avLst/>
          </a:prstGeom>
          <a:noFill/>
          <a:ln cap="flat" cmpd="sng" w="25400">
            <a:solidFill>
              <a:schemeClr val="dk1"/>
            </a:solidFill>
            <a:prstDash val="solid"/>
            <a:round/>
            <a:headEnd len="sm" w="sm" type="none"/>
            <a:tailEnd len="sm" w="sm" type="none"/>
          </a:ln>
        </p:spPr>
      </p:sp>
      <p:sp>
        <p:nvSpPr>
          <p:cNvPr id="452" name="Google Shape;452;p41"/>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53" name="Google Shape;453;p41"/>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19">
    <p:spTree>
      <p:nvGrpSpPr>
        <p:cNvPr id="454" name="Shape 454"/>
        <p:cNvGrpSpPr/>
        <p:nvPr/>
      </p:nvGrpSpPr>
      <p:grpSpPr>
        <a:xfrm>
          <a:off x="0" y="0"/>
          <a:ext cx="0" cy="0"/>
          <a:chOff x="0" y="0"/>
          <a:chExt cx="0" cy="0"/>
        </a:xfrm>
      </p:grpSpPr>
      <p:sp>
        <p:nvSpPr>
          <p:cNvPr id="455" name="Google Shape;455;p42"/>
          <p:cNvSpPr/>
          <p:nvPr>
            <p:ph idx="2" type="pic"/>
          </p:nvPr>
        </p:nvSpPr>
        <p:spPr>
          <a:xfrm>
            <a:off x="453883" y="4058866"/>
            <a:ext cx="2783100" cy="2358900"/>
          </a:xfrm>
          <a:prstGeom prst="rect">
            <a:avLst/>
          </a:prstGeom>
          <a:noFill/>
          <a:ln cap="flat" cmpd="sng" w="25400">
            <a:solidFill>
              <a:schemeClr val="dk1"/>
            </a:solidFill>
            <a:prstDash val="solid"/>
            <a:round/>
            <a:headEnd len="sm" w="sm" type="none"/>
            <a:tailEnd len="sm" w="sm" type="none"/>
          </a:ln>
        </p:spPr>
      </p:sp>
      <p:sp>
        <p:nvSpPr>
          <p:cNvPr id="456" name="Google Shape;456;p42"/>
          <p:cNvSpPr/>
          <p:nvPr>
            <p:ph idx="3" type="pic"/>
          </p:nvPr>
        </p:nvSpPr>
        <p:spPr>
          <a:xfrm>
            <a:off x="7532400" y="4059070"/>
            <a:ext cx="1586700" cy="2358900"/>
          </a:xfrm>
          <a:prstGeom prst="rect">
            <a:avLst/>
          </a:prstGeom>
          <a:noFill/>
          <a:ln cap="flat" cmpd="sng" w="25400">
            <a:solidFill>
              <a:schemeClr val="dk1"/>
            </a:solidFill>
            <a:prstDash val="solid"/>
            <a:round/>
            <a:headEnd len="sm" w="sm" type="none"/>
            <a:tailEnd len="sm" w="sm" type="none"/>
          </a:ln>
        </p:spPr>
      </p:sp>
      <p:sp>
        <p:nvSpPr>
          <p:cNvPr id="457" name="Google Shape;457;p42"/>
          <p:cNvSpPr/>
          <p:nvPr>
            <p:ph idx="4" type="pic"/>
          </p:nvPr>
        </p:nvSpPr>
        <p:spPr>
          <a:xfrm>
            <a:off x="453867" y="2254371"/>
            <a:ext cx="1888500" cy="1784100"/>
          </a:xfrm>
          <a:prstGeom prst="rect">
            <a:avLst/>
          </a:prstGeom>
          <a:noFill/>
          <a:ln cap="flat" cmpd="sng" w="25400">
            <a:solidFill>
              <a:schemeClr val="dk1"/>
            </a:solidFill>
            <a:prstDash val="solid"/>
            <a:round/>
            <a:headEnd len="sm" w="sm" type="none"/>
            <a:tailEnd len="sm" w="sm" type="none"/>
          </a:ln>
        </p:spPr>
      </p:sp>
      <p:sp>
        <p:nvSpPr>
          <p:cNvPr id="458" name="Google Shape;458;p42"/>
          <p:cNvSpPr/>
          <p:nvPr>
            <p:ph idx="5" type="pic"/>
          </p:nvPr>
        </p:nvSpPr>
        <p:spPr>
          <a:xfrm>
            <a:off x="3257395" y="4058736"/>
            <a:ext cx="1586700" cy="1763700"/>
          </a:xfrm>
          <a:prstGeom prst="rect">
            <a:avLst/>
          </a:prstGeom>
          <a:noFill/>
          <a:ln cap="flat" cmpd="sng" w="25400">
            <a:solidFill>
              <a:schemeClr val="dk1"/>
            </a:solidFill>
            <a:prstDash val="solid"/>
            <a:round/>
            <a:headEnd len="sm" w="sm" type="none"/>
            <a:tailEnd len="sm" w="sm" type="none"/>
          </a:ln>
        </p:spPr>
      </p:sp>
      <p:sp>
        <p:nvSpPr>
          <p:cNvPr id="459" name="Google Shape;459;p42"/>
          <p:cNvSpPr/>
          <p:nvPr>
            <p:ph idx="6" type="pic"/>
          </p:nvPr>
        </p:nvSpPr>
        <p:spPr>
          <a:xfrm>
            <a:off x="4864671" y="4058730"/>
            <a:ext cx="2654700" cy="2358900"/>
          </a:xfrm>
          <a:prstGeom prst="rect">
            <a:avLst/>
          </a:prstGeom>
          <a:noFill/>
          <a:ln cap="flat" cmpd="sng" w="25400">
            <a:solidFill>
              <a:schemeClr val="dk1"/>
            </a:solidFill>
            <a:prstDash val="solid"/>
            <a:round/>
            <a:headEnd len="sm" w="sm" type="none"/>
            <a:tailEnd len="sm" w="sm" type="none"/>
          </a:ln>
        </p:spPr>
      </p:sp>
      <p:sp>
        <p:nvSpPr>
          <p:cNvPr id="460" name="Google Shape;460;p42"/>
          <p:cNvSpPr/>
          <p:nvPr>
            <p:ph idx="7" type="pic"/>
          </p:nvPr>
        </p:nvSpPr>
        <p:spPr>
          <a:xfrm>
            <a:off x="2356501" y="1684067"/>
            <a:ext cx="2508300" cy="2358900"/>
          </a:xfrm>
          <a:prstGeom prst="rect">
            <a:avLst/>
          </a:prstGeom>
          <a:noFill/>
          <a:ln cap="flat" cmpd="sng" w="25400">
            <a:solidFill>
              <a:schemeClr val="dk1"/>
            </a:solidFill>
            <a:prstDash val="solid"/>
            <a:round/>
            <a:headEnd len="sm" w="sm" type="none"/>
            <a:tailEnd len="sm" w="sm" type="none"/>
          </a:ln>
        </p:spPr>
      </p:sp>
      <p:sp>
        <p:nvSpPr>
          <p:cNvPr id="461" name="Google Shape;461;p42"/>
          <p:cNvSpPr/>
          <p:nvPr>
            <p:ph idx="8" type="pic"/>
          </p:nvPr>
        </p:nvSpPr>
        <p:spPr>
          <a:xfrm>
            <a:off x="4864697" y="1684067"/>
            <a:ext cx="2123100" cy="2358900"/>
          </a:xfrm>
          <a:prstGeom prst="rect">
            <a:avLst/>
          </a:prstGeom>
          <a:noFill/>
          <a:ln cap="flat" cmpd="sng" w="25400">
            <a:solidFill>
              <a:schemeClr val="dk1"/>
            </a:solidFill>
            <a:prstDash val="solid"/>
            <a:round/>
            <a:headEnd len="sm" w="sm" type="none"/>
            <a:tailEnd len="sm" w="sm" type="none"/>
          </a:ln>
        </p:spPr>
      </p:sp>
      <p:sp>
        <p:nvSpPr>
          <p:cNvPr id="462" name="Google Shape;462;p42"/>
          <p:cNvSpPr/>
          <p:nvPr>
            <p:ph idx="9" type="pic"/>
          </p:nvPr>
        </p:nvSpPr>
        <p:spPr>
          <a:xfrm>
            <a:off x="6987538" y="1684067"/>
            <a:ext cx="2131500" cy="2358900"/>
          </a:xfrm>
          <a:prstGeom prst="rect">
            <a:avLst/>
          </a:prstGeom>
          <a:noFill/>
          <a:ln cap="flat" cmpd="sng" w="25400">
            <a:solidFill>
              <a:schemeClr val="dk1"/>
            </a:solidFill>
            <a:prstDash val="solid"/>
            <a:round/>
            <a:headEnd len="sm" w="sm" type="none"/>
            <a:tailEnd len="sm" w="sm" type="none"/>
          </a:ln>
        </p:spPr>
      </p:sp>
      <p:sp>
        <p:nvSpPr>
          <p:cNvPr id="463" name="Google Shape;463;p42"/>
          <p:cNvSpPr/>
          <p:nvPr>
            <p:ph idx="13" type="pic"/>
          </p:nvPr>
        </p:nvSpPr>
        <p:spPr>
          <a:xfrm>
            <a:off x="9146866" y="1684067"/>
            <a:ext cx="2616900" cy="4733700"/>
          </a:xfrm>
          <a:prstGeom prst="rect">
            <a:avLst/>
          </a:prstGeom>
          <a:noFill/>
          <a:ln cap="flat" cmpd="sng" w="25400">
            <a:solidFill>
              <a:schemeClr val="dk1"/>
            </a:solidFill>
            <a:prstDash val="solid"/>
            <a:round/>
            <a:headEnd len="sm" w="sm" type="none"/>
            <a:tailEnd len="sm" w="sm" type="none"/>
          </a:ln>
        </p:spPr>
      </p:sp>
      <p:sp>
        <p:nvSpPr>
          <p:cNvPr id="464" name="Google Shape;464;p42"/>
          <p:cNvSpPr/>
          <p:nvPr/>
        </p:nvSpPr>
        <p:spPr>
          <a:xfrm>
            <a:off x="11127228" y="383900"/>
            <a:ext cx="651900" cy="669900"/>
          </a:xfrm>
          <a:prstGeom prst="rect">
            <a:avLst/>
          </a:prstGeom>
          <a:solidFill>
            <a:schemeClr val="dk2"/>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65" name="Google Shape;465;p42"/>
          <p:cNvSpPr txBox="1"/>
          <p:nvPr>
            <p:ph idx="12" type="sldNum"/>
          </p:nvPr>
        </p:nvSpPr>
        <p:spPr>
          <a:xfrm>
            <a:off x="11111602" y="398479"/>
            <a:ext cx="651900" cy="669900"/>
          </a:xfrm>
          <a:prstGeom prst="rect">
            <a:avLst/>
          </a:prstGeom>
        </p:spPr>
        <p:txBody>
          <a:bodyPr anchorCtr="0" anchor="ctr" bIns="121900" lIns="121900" spcFirstLastPara="1" rIns="121900" wrap="square" tIns="12190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466" name="Google Shape;466;p42"/>
          <p:cNvSpPr/>
          <p:nvPr/>
        </p:nvSpPr>
        <p:spPr>
          <a:xfrm>
            <a:off x="397733" y="401400"/>
            <a:ext cx="7446900" cy="808800"/>
          </a:xfrm>
          <a:prstGeom prst="rect">
            <a:avLst/>
          </a:prstGeom>
          <a:solidFill>
            <a:schemeClr val="accent1"/>
          </a:solidFill>
          <a:ln cap="flat" cmpd="sng" w="25400">
            <a:solidFill>
              <a:schemeClr val="dk1"/>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latin typeface="Lexend"/>
              <a:ea typeface="Lexend"/>
              <a:cs typeface="Lexend"/>
              <a:sym typeface="Lexend"/>
            </a:endParaRPr>
          </a:p>
        </p:txBody>
      </p:sp>
      <p:sp>
        <p:nvSpPr>
          <p:cNvPr id="467" name="Google Shape;467;p42"/>
          <p:cNvSpPr txBox="1"/>
          <p:nvPr>
            <p:ph type="title"/>
          </p:nvPr>
        </p:nvSpPr>
        <p:spPr>
          <a:xfrm>
            <a:off x="372246" y="450700"/>
            <a:ext cx="7416300" cy="9003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1.xml"/><Relationship Id="rId20" Type="http://schemas.openxmlformats.org/officeDocument/2006/relationships/slideLayout" Target="../slideLayouts/slideLayout21.xml"/><Relationship Id="rId22" Type="http://schemas.openxmlformats.org/officeDocument/2006/relationships/slideLayout" Target="../slideLayouts/slideLayout23.xml"/><Relationship Id="rId21" Type="http://schemas.openxmlformats.org/officeDocument/2006/relationships/slideLayout" Target="../slideLayouts/slideLayout22.xml"/><Relationship Id="rId24" Type="http://schemas.openxmlformats.org/officeDocument/2006/relationships/slideLayout" Target="../slideLayouts/slideLayout25.xml"/><Relationship Id="rId23" Type="http://schemas.openxmlformats.org/officeDocument/2006/relationships/slideLayout" Target="../slideLayouts/slideLayout24.xml"/><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26" Type="http://schemas.openxmlformats.org/officeDocument/2006/relationships/slideLayout" Target="../slideLayouts/slideLayout27.xml"/><Relationship Id="rId25" Type="http://schemas.openxmlformats.org/officeDocument/2006/relationships/slideLayout" Target="../slideLayouts/slideLayout26.xml"/><Relationship Id="rId28" Type="http://schemas.openxmlformats.org/officeDocument/2006/relationships/slideLayout" Target="../slideLayouts/slideLayout29.xml"/><Relationship Id="rId27" Type="http://schemas.openxmlformats.org/officeDocument/2006/relationships/slideLayout" Target="../slideLayouts/slideLayout28.xml"/><Relationship Id="rId5" Type="http://schemas.openxmlformats.org/officeDocument/2006/relationships/slideLayout" Target="../slideLayouts/slideLayout6.xml"/><Relationship Id="rId6" Type="http://schemas.openxmlformats.org/officeDocument/2006/relationships/slideLayout" Target="../slideLayouts/slideLayout7.xml"/><Relationship Id="rId29" Type="http://schemas.openxmlformats.org/officeDocument/2006/relationships/slideLayout" Target="../slideLayouts/slideLayout30.xml"/><Relationship Id="rId7" Type="http://schemas.openxmlformats.org/officeDocument/2006/relationships/slideLayout" Target="../slideLayouts/slideLayout8.xml"/><Relationship Id="rId8" Type="http://schemas.openxmlformats.org/officeDocument/2006/relationships/slideLayout" Target="../slideLayouts/slideLayout9.xml"/><Relationship Id="rId31" Type="http://schemas.openxmlformats.org/officeDocument/2006/relationships/slideLayout" Target="../slideLayouts/slideLayout32.xml"/><Relationship Id="rId30" Type="http://schemas.openxmlformats.org/officeDocument/2006/relationships/slideLayout" Target="../slideLayouts/slideLayout31.xml"/><Relationship Id="rId11" Type="http://schemas.openxmlformats.org/officeDocument/2006/relationships/slideLayout" Target="../slideLayouts/slideLayout12.xml"/><Relationship Id="rId33" Type="http://schemas.openxmlformats.org/officeDocument/2006/relationships/slideLayout" Target="../slideLayouts/slideLayout34.xml"/><Relationship Id="rId10" Type="http://schemas.openxmlformats.org/officeDocument/2006/relationships/slideLayout" Target="../slideLayouts/slideLayout11.xml"/><Relationship Id="rId32" Type="http://schemas.openxmlformats.org/officeDocument/2006/relationships/slideLayout" Target="../slideLayouts/slideLayout33.xml"/><Relationship Id="rId13" Type="http://schemas.openxmlformats.org/officeDocument/2006/relationships/slideLayout" Target="../slideLayouts/slideLayout14.xml"/><Relationship Id="rId35" Type="http://schemas.openxmlformats.org/officeDocument/2006/relationships/slideLayout" Target="../slideLayouts/slideLayout36.xml"/><Relationship Id="rId12" Type="http://schemas.openxmlformats.org/officeDocument/2006/relationships/slideLayout" Target="../slideLayouts/slideLayout13.xml"/><Relationship Id="rId34" Type="http://schemas.openxmlformats.org/officeDocument/2006/relationships/slideLayout" Target="../slideLayouts/slideLayout35.xml"/><Relationship Id="rId15" Type="http://schemas.openxmlformats.org/officeDocument/2006/relationships/slideLayout" Target="../slideLayouts/slideLayout16.xml"/><Relationship Id="rId37" Type="http://schemas.openxmlformats.org/officeDocument/2006/relationships/slideLayout" Target="../slideLayouts/slideLayout38.xml"/><Relationship Id="rId14" Type="http://schemas.openxmlformats.org/officeDocument/2006/relationships/slideLayout" Target="../slideLayouts/slideLayout15.xml"/><Relationship Id="rId36" Type="http://schemas.openxmlformats.org/officeDocument/2006/relationships/slideLayout" Target="../slideLayouts/slideLayout37.xml"/><Relationship Id="rId17" Type="http://schemas.openxmlformats.org/officeDocument/2006/relationships/slideLayout" Target="../slideLayouts/slideLayout18.xml"/><Relationship Id="rId39" Type="http://schemas.openxmlformats.org/officeDocument/2006/relationships/slideLayout" Target="../slideLayouts/slideLayout40.xml"/><Relationship Id="rId16" Type="http://schemas.openxmlformats.org/officeDocument/2006/relationships/slideLayout" Target="../slideLayouts/slideLayout17.xml"/><Relationship Id="rId38" Type="http://schemas.openxmlformats.org/officeDocument/2006/relationships/slideLayout" Target="../slideLayouts/slideLayout39.xml"/><Relationship Id="rId19" Type="http://schemas.openxmlformats.org/officeDocument/2006/relationships/slideLayout" Target="../slideLayouts/slideLayout20.xml"/><Relationship Id="rId1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 name="Shape 11"/>
        <p:cNvGrpSpPr/>
        <p:nvPr/>
      </p:nvGrpSpPr>
      <p:grpSpPr>
        <a:xfrm>
          <a:off x="0" y="0"/>
          <a:ext cx="0" cy="0"/>
          <a:chOff x="0" y="0"/>
          <a:chExt cx="0" cy="0"/>
        </a:xfrm>
      </p:grpSpPr>
      <p:sp>
        <p:nvSpPr>
          <p:cNvPr id="12" name="Google Shape;12;p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nSpc>
                <a:spcPct val="80000"/>
              </a:lnSpc>
              <a:spcBef>
                <a:spcPts val="0"/>
              </a:spcBef>
              <a:spcAft>
                <a:spcPts val="0"/>
              </a:spcAft>
              <a:buClr>
                <a:schemeClr val="dk1"/>
              </a:buClr>
              <a:buSzPts val="4500"/>
              <a:buFont typeface="Lexend"/>
              <a:buNone/>
              <a:defRPr sz="4500">
                <a:solidFill>
                  <a:schemeClr val="dk1"/>
                </a:solidFill>
                <a:latin typeface="Lexend"/>
                <a:ea typeface="Lexend"/>
                <a:cs typeface="Lexend"/>
                <a:sym typeface="Lexend"/>
              </a:defRPr>
            </a:lvl1pPr>
            <a:lvl2pPr lvl="1">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2pPr>
            <a:lvl3pPr lvl="2">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3pPr>
            <a:lvl4pPr lvl="3">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4pPr>
            <a:lvl5pPr lvl="4">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5pPr>
            <a:lvl6pPr lvl="5">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6pPr>
            <a:lvl7pPr lvl="6">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7pPr>
            <a:lvl8pPr lvl="7">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8pPr>
            <a:lvl9pPr lvl="8">
              <a:spcBef>
                <a:spcPts val="0"/>
              </a:spcBef>
              <a:spcAft>
                <a:spcPts val="0"/>
              </a:spcAft>
              <a:buClr>
                <a:schemeClr val="dk1"/>
              </a:buClr>
              <a:buSzPts val="3700"/>
              <a:buFont typeface="Lexend"/>
              <a:buNone/>
              <a:defRPr sz="3700">
                <a:solidFill>
                  <a:schemeClr val="dk1"/>
                </a:solidFill>
                <a:latin typeface="Lexend"/>
                <a:ea typeface="Lexend"/>
                <a:cs typeface="Lexend"/>
                <a:sym typeface="Lexend"/>
              </a:defRPr>
            </a:lvl9pPr>
          </a:lstStyle>
          <a:p/>
        </p:txBody>
      </p:sp>
      <p:sp>
        <p:nvSpPr>
          <p:cNvPr id="13" name="Google Shape;13;p3"/>
          <p:cNvSpPr txBox="1"/>
          <p:nvPr>
            <p:ph idx="12" type="sldNum"/>
          </p:nvPr>
        </p:nvSpPr>
        <p:spPr>
          <a:xfrm>
            <a:off x="11334267" y="152400"/>
            <a:ext cx="705300" cy="724500"/>
          </a:xfrm>
          <a:prstGeom prst="rect">
            <a:avLst/>
          </a:prstGeom>
          <a:noFill/>
          <a:ln>
            <a:noFill/>
          </a:ln>
        </p:spPr>
        <p:txBody>
          <a:bodyPr anchorCtr="0" anchor="ctr" bIns="121900" lIns="121900" spcFirstLastPara="1" rIns="121900" wrap="square" tIns="121900">
            <a:noAutofit/>
          </a:bodyPr>
          <a:lstStyle>
            <a:lvl1pPr lvl="0" algn="ctr">
              <a:buNone/>
              <a:defRPr sz="1900">
                <a:solidFill>
                  <a:schemeClr val="dk2"/>
                </a:solidFill>
                <a:latin typeface="Lexend SemiBold"/>
                <a:ea typeface="Lexend SemiBold"/>
                <a:cs typeface="Lexend SemiBold"/>
                <a:sym typeface="Lexend SemiBold"/>
              </a:defRPr>
            </a:lvl1pPr>
            <a:lvl2pPr lvl="1" algn="ctr">
              <a:buNone/>
              <a:defRPr sz="1900">
                <a:solidFill>
                  <a:schemeClr val="dk2"/>
                </a:solidFill>
                <a:latin typeface="Lexend SemiBold"/>
                <a:ea typeface="Lexend SemiBold"/>
                <a:cs typeface="Lexend SemiBold"/>
                <a:sym typeface="Lexend SemiBold"/>
              </a:defRPr>
            </a:lvl2pPr>
            <a:lvl3pPr lvl="2" algn="ctr">
              <a:buNone/>
              <a:defRPr sz="1900">
                <a:solidFill>
                  <a:schemeClr val="dk2"/>
                </a:solidFill>
                <a:latin typeface="Lexend SemiBold"/>
                <a:ea typeface="Lexend SemiBold"/>
                <a:cs typeface="Lexend SemiBold"/>
                <a:sym typeface="Lexend SemiBold"/>
              </a:defRPr>
            </a:lvl3pPr>
            <a:lvl4pPr lvl="3" algn="ctr">
              <a:buNone/>
              <a:defRPr sz="1900">
                <a:solidFill>
                  <a:schemeClr val="dk2"/>
                </a:solidFill>
                <a:latin typeface="Lexend SemiBold"/>
                <a:ea typeface="Lexend SemiBold"/>
                <a:cs typeface="Lexend SemiBold"/>
                <a:sym typeface="Lexend SemiBold"/>
              </a:defRPr>
            </a:lvl4pPr>
            <a:lvl5pPr lvl="4" algn="ctr">
              <a:buNone/>
              <a:defRPr sz="1900">
                <a:solidFill>
                  <a:schemeClr val="dk2"/>
                </a:solidFill>
                <a:latin typeface="Lexend SemiBold"/>
                <a:ea typeface="Lexend SemiBold"/>
                <a:cs typeface="Lexend SemiBold"/>
                <a:sym typeface="Lexend SemiBold"/>
              </a:defRPr>
            </a:lvl5pPr>
            <a:lvl6pPr lvl="5" algn="ctr">
              <a:buNone/>
              <a:defRPr sz="1900">
                <a:solidFill>
                  <a:schemeClr val="dk2"/>
                </a:solidFill>
                <a:latin typeface="Lexend SemiBold"/>
                <a:ea typeface="Lexend SemiBold"/>
                <a:cs typeface="Lexend SemiBold"/>
                <a:sym typeface="Lexend SemiBold"/>
              </a:defRPr>
            </a:lvl6pPr>
            <a:lvl7pPr lvl="6" algn="ctr">
              <a:buNone/>
              <a:defRPr sz="1900">
                <a:solidFill>
                  <a:schemeClr val="dk2"/>
                </a:solidFill>
                <a:latin typeface="Lexend SemiBold"/>
                <a:ea typeface="Lexend SemiBold"/>
                <a:cs typeface="Lexend SemiBold"/>
                <a:sym typeface="Lexend SemiBold"/>
              </a:defRPr>
            </a:lvl7pPr>
            <a:lvl8pPr lvl="7" algn="ctr">
              <a:buNone/>
              <a:defRPr sz="1900">
                <a:solidFill>
                  <a:schemeClr val="dk2"/>
                </a:solidFill>
                <a:latin typeface="Lexend SemiBold"/>
                <a:ea typeface="Lexend SemiBold"/>
                <a:cs typeface="Lexend SemiBold"/>
                <a:sym typeface="Lexend SemiBold"/>
              </a:defRPr>
            </a:lvl8pPr>
            <a:lvl9pPr lvl="8" algn="ctr">
              <a:buNone/>
              <a:defRPr sz="1900">
                <a:solidFill>
                  <a:schemeClr val="dk2"/>
                </a:solidFill>
                <a:latin typeface="Lexend SemiBold"/>
                <a:ea typeface="Lexend SemiBold"/>
                <a:cs typeface="Lexend SemiBold"/>
                <a:sym typeface="Lexend SemiBold"/>
              </a:defRPr>
            </a:lvl9pPr>
          </a:lstStyle>
          <a:p>
            <a:pPr indent="0" lvl="0" marL="0" rtl="0" algn="ctr">
              <a:spcBef>
                <a:spcPts val="0"/>
              </a:spcBef>
              <a:spcAft>
                <a:spcPts val="0"/>
              </a:spcAft>
              <a:buNone/>
            </a:pPr>
            <a:fld id="{00000000-1234-1234-1234-123412341234}" type="slidenum">
              <a:rPr lang="en-US"/>
              <a:t>‹#›</a:t>
            </a:fld>
            <a:endParaRPr/>
          </a:p>
        </p:txBody>
      </p:sp>
      <p:sp>
        <p:nvSpPr>
          <p:cNvPr id="14" name="Google Shape;14;p3"/>
          <p:cNvSpPr txBox="1"/>
          <p:nvPr>
            <p:ph idx="1" type="body"/>
          </p:nvPr>
        </p:nvSpPr>
        <p:spPr>
          <a:xfrm>
            <a:off x="3486100" y="3141200"/>
            <a:ext cx="7121100" cy="2684400"/>
          </a:xfrm>
          <a:prstGeom prst="rect">
            <a:avLst/>
          </a:prstGeom>
          <a:noFill/>
          <a:ln>
            <a:noFill/>
          </a:ln>
        </p:spPr>
        <p:txBody>
          <a:bodyPr anchorCtr="0" anchor="t" bIns="121900" lIns="121900" spcFirstLastPara="1" rIns="121900" wrap="square" tIns="121900">
            <a:noAutofit/>
          </a:bodyPr>
          <a:lstStyle>
            <a:lvl1pPr indent="-330200" lvl="0" marL="4572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1pPr>
            <a:lvl2pPr indent="-330200" lvl="1" marL="9144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2pPr>
            <a:lvl3pPr indent="-330200" lvl="2" marL="13716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3pPr>
            <a:lvl4pPr indent="-330200" lvl="3" marL="18288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4pPr>
            <a:lvl5pPr indent="-330200" lvl="4" marL="22860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5pPr>
            <a:lvl6pPr indent="-330200" lvl="5" marL="27432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6pPr>
            <a:lvl7pPr indent="-330200" lvl="6" marL="32004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7pPr>
            <a:lvl8pPr indent="-330200" lvl="7" marL="36576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8pPr>
            <a:lvl9pPr indent="-330200" lvl="8" marL="4114800">
              <a:spcBef>
                <a:spcPts val="0"/>
              </a:spcBef>
              <a:spcAft>
                <a:spcPts val="0"/>
              </a:spcAft>
              <a:buClr>
                <a:schemeClr val="dk1"/>
              </a:buClr>
              <a:buSzPts val="1600"/>
              <a:buFont typeface="Lexend"/>
              <a:buChar char="■"/>
              <a:defRPr sz="1600">
                <a:solidFill>
                  <a:schemeClr val="dk1"/>
                </a:solidFill>
                <a:latin typeface="Lexend"/>
                <a:ea typeface="Lexend"/>
                <a:cs typeface="Lexend"/>
                <a:sym typeface="Lexend"/>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96">
          <p15:clr>
            <a:srgbClr val="E46962"/>
          </p15:clr>
        </p15:guide>
        <p15:guide id="2" pos="985">
          <p15:clr>
            <a:srgbClr val="E46962"/>
          </p15:clr>
        </p15:guide>
        <p15:guide id="3" pos="540">
          <p15:clr>
            <a:srgbClr val="E46962"/>
          </p15:clr>
        </p15:guide>
        <p15:guide id="4" pos="1862">
          <p15:clr>
            <a:srgbClr val="E46962"/>
          </p15:clr>
        </p15:guide>
        <p15:guide id="5" pos="1423">
          <p15:clr>
            <a:srgbClr val="E46962"/>
          </p15:clr>
        </p15:guide>
        <p15:guide id="6" pos="2300">
          <p15:clr>
            <a:srgbClr val="E46962"/>
          </p15:clr>
        </p15:guide>
        <p15:guide id="7" pos="2738">
          <p15:clr>
            <a:srgbClr val="E46962"/>
          </p15:clr>
        </p15:guide>
        <p15:guide id="8" pos="3183">
          <p15:clr>
            <a:srgbClr val="E46962"/>
          </p15:clr>
        </p15:guide>
        <p15:guide id="9" pos="3627">
          <p15:clr>
            <a:srgbClr val="E46962"/>
          </p15:clr>
        </p15:guide>
        <p15:guide id="10" pos="4066">
          <p15:clr>
            <a:srgbClr val="E46962"/>
          </p15:clr>
        </p15:guide>
        <p15:guide id="11" pos="4504">
          <p15:clr>
            <a:srgbClr val="E46962"/>
          </p15:clr>
        </p15:guide>
        <p15:guide id="12" pos="4942">
          <p15:clr>
            <a:srgbClr val="E46962"/>
          </p15:clr>
        </p15:guide>
        <p15:guide id="13" pos="5380">
          <p15:clr>
            <a:srgbClr val="E46962"/>
          </p15:clr>
        </p15:guide>
        <p15:guide id="14" pos="5818">
          <p15:clr>
            <a:srgbClr val="E46962"/>
          </p15:clr>
        </p15:guide>
        <p15:guide id="15" pos="6257">
          <p15:clr>
            <a:srgbClr val="E46962"/>
          </p15:clr>
        </p15:guide>
        <p15:guide id="16" pos="6700">
          <p15:clr>
            <a:srgbClr val="E46962"/>
          </p15:clr>
        </p15:guide>
        <p15:guide id="17" pos="7140">
          <p15:clr>
            <a:srgbClr val="E46962"/>
          </p15:clr>
        </p15:guide>
        <p15:guide id="18" pos="7584">
          <p15:clr>
            <a:srgbClr val="E46962"/>
          </p15:clr>
        </p15:guide>
        <p15:guide id="19" orient="horz" pos="96">
          <p15:clr>
            <a:srgbClr val="E46962"/>
          </p15:clr>
        </p15:guide>
        <p15:guide id="20" orient="horz" pos="555">
          <p15:clr>
            <a:srgbClr val="E46962"/>
          </p15:clr>
        </p15:guide>
        <p15:guide id="21" orient="horz" pos="554">
          <p15:clr>
            <a:srgbClr val="E46962"/>
          </p15:clr>
        </p15:guide>
        <p15:guide id="22" orient="horz" pos="1015">
          <p15:clr>
            <a:srgbClr val="E46962"/>
          </p15:clr>
        </p15:guide>
        <p15:guide id="23" orient="horz" pos="1468">
          <p15:clr>
            <a:srgbClr val="E46962"/>
          </p15:clr>
        </p15:guide>
        <p15:guide id="24" orient="horz" pos="1932">
          <p15:clr>
            <a:srgbClr val="E46962"/>
          </p15:clr>
        </p15:guide>
        <p15:guide id="25" orient="horz" pos="2388">
          <p15:clr>
            <a:srgbClr val="E46962"/>
          </p15:clr>
        </p15:guide>
        <p15:guide id="26" orient="horz" pos="2845">
          <p15:clr>
            <a:srgbClr val="E46962"/>
          </p15:clr>
        </p15:guide>
        <p15:guide id="27" orient="horz" pos="3305">
          <p15:clr>
            <a:srgbClr val="E46962"/>
          </p15:clr>
        </p15:guide>
        <p15:guide id="28" orient="horz" pos="3766">
          <p15:clr>
            <a:srgbClr val="E46962"/>
          </p15:clr>
        </p15:guide>
        <p15:guide id="29" orient="horz" pos="4221">
          <p15:clr>
            <a:srgbClr val="E46962"/>
          </p15:clr>
        </p15:guide>
        <p15:guide id="30" pos="246">
          <p15:clr>
            <a:srgbClr val="E46962"/>
          </p15:clr>
        </p15:guide>
        <p15:guide id="31" orient="horz" pos="246">
          <p15:clr>
            <a:srgbClr val="E46962"/>
          </p15:clr>
        </p15:guide>
        <p15:guide id="32" pos="7434">
          <p15:clr>
            <a:srgbClr val="E46962"/>
          </p15:clr>
        </p15:guide>
        <p15:guide id="33" orient="horz" pos="2160">
          <p15:clr>
            <a:srgbClr val="E46962"/>
          </p15:clr>
        </p15:guide>
        <p15:guide id="34" orient="horz" pos="2288">
          <p15:clr>
            <a:srgbClr val="E46962"/>
          </p15:clr>
        </p15:guide>
        <p15:guide id="35" orient="horz" pos="407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ico.org.uk/for-organisations/uk-gdpr-guidance-and-resources/personal-information-what-is-it/what-is-personal-data/what-is-personal-dat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assets-eu-01.kc-usercontent.com/220a4c02-94bf-019b-9bac-51cdc7bf0d99/7b1b2fa2-794f-42d7-949d-5d74bbf42217/PCRT%20_%20ethical%20use%20of%20artificial%20intelligence%20tools%20%E2%80%93%20Jan%202026.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ico.org.uk/for-organisations/law-enforcement/guide-to-le-processing/penalties/" TargetMode="External"/><Relationship Id="rId4" Type="http://schemas.openxmlformats.org/officeDocument/2006/relationships/hyperlink" Target="https://www.gov.uk/guidance/data-use-and-access-act-2025-data-protection-and-privacy-changes" TargetMode="External"/><Relationship Id="rId5" Type="http://schemas.openxmlformats.org/officeDocument/2006/relationships/hyperlink" Target="https://www.ifa.org.uk/about-the-ifa/publicinterest/memberregulations" TargetMode="External"/><Relationship Id="rId6" Type="http://schemas.openxmlformats.org/officeDocument/2006/relationships/hyperlink" Target="https://www.gov.uk/government/publications/hmrc-the-standard-for-agents" TargetMode="External"/><Relationship Id="rId7" Type="http://schemas.openxmlformats.org/officeDocument/2006/relationships/hyperlink" Target="https://www.gov.uk/government/consultations/reforming-anti-money-laundering-and-counter-terrorism-financing-supervision/outcome/reform-of-the-anti-money-laundering-and-counter-terrorism-financing-supervision-regime-consultation-respons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assets-eu-01.kc-usercontent.com/220a4c02-94bf-019b-9bac-51cdc7bf0d99/7b1b2fa2-794f-42d7-949d-5d74bbf42217/PCRT%20_%20ethical%20use%20of%20artificial%20intelligence%20tools%20%E2%80%93%20Jan%202026.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emarketing-au.s3-ap-southeast-2.amazonaws.com/69745/IYsfk7gAmsa4yWUnjYYYlvA5IXoTsiKOHi54oM_58Ug/4089541.pdf" TargetMode="External"/><Relationship Id="rId4" Type="http://schemas.openxmlformats.org/officeDocument/2006/relationships/hyperlink" Target="https://www.icaew.com/technical/practice-resources/practice-news/ai-and-accountants" TargetMode="External"/><Relationship Id="rId5" Type="http://schemas.openxmlformats.org/officeDocument/2006/relationships/hyperlink" Target="https://assets-eu-01.kc-usercontent.com/220a4c02-94bf-019b-9bac-51cdc7bf0d99/7b1b2fa2-794f-42d7-949d-5d74bbf42217/PCRT%20_%20ethical%20use%20of%20artificial%20intelligence%20tools%20%E2%80%93%20Jan%202026.pdf" TargetMode="External"/><Relationship Id="rId6" Type="http://schemas.openxmlformats.org/officeDocument/2006/relationships/hyperlink" Target="https://ico.org.uk/for-organisations/uk-gdpr-guidance-and-resources/personal-information-what-is-it/what-is-personal-data/what-is-personal-data/" TargetMode="External"/><Relationship Id="rId7" Type="http://schemas.openxmlformats.org/officeDocument/2006/relationships/hyperlink" Target="https://www.gov.uk/guidance/data-use-and-access-act-2025-data-protection-and-privacy-changes" TargetMode="External"/><Relationship Id="rId8" Type="http://schemas.openxmlformats.org/officeDocument/2006/relationships/hyperlink" Target="https://www.gov.uk/government/publications/hmrc-the-standard-for-agent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microsoft.com/en-gb/ai/ai-101/generative-ai-vs-other-types-of-ai#Definition" TargetMode="External"/><Relationship Id="rId4" Type="http://schemas.openxmlformats.org/officeDocument/2006/relationships/hyperlink" Target="https://www.microsoft.com/en-gb/ai/ai-101/generative-ai-vs-other-types-of-ai#Definition" TargetMode="External"/><Relationship Id="rId5" Type="http://schemas.openxmlformats.org/officeDocument/2006/relationships/hyperlink" Target="https://www.microsoft.com/en-gb/ai/ai-101/generative-ai-vs-other-types-of-ai#Definiti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D3F"/>
        </a:solidFill>
      </p:bgPr>
    </p:bg>
    <p:spTree>
      <p:nvGrpSpPr>
        <p:cNvPr id="472" name="Shape 472"/>
        <p:cNvGrpSpPr/>
        <p:nvPr/>
      </p:nvGrpSpPr>
      <p:grpSpPr>
        <a:xfrm>
          <a:off x="0" y="0"/>
          <a:ext cx="0" cy="0"/>
          <a:chOff x="0" y="0"/>
          <a:chExt cx="0" cy="0"/>
        </a:xfrm>
      </p:grpSpPr>
      <p:sp>
        <p:nvSpPr>
          <p:cNvPr id="473" name="Google Shape;473;p43"/>
          <p:cNvSpPr/>
          <p:nvPr/>
        </p:nvSpPr>
        <p:spPr>
          <a:xfrm>
            <a:off x="8138160" y="0"/>
            <a:ext cx="4053535" cy="6858000"/>
          </a:xfrm>
          <a:prstGeom prst="rect">
            <a:avLst/>
          </a:prstGeom>
          <a:solidFill>
            <a:srgbClr val="1A42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3"/>
          <p:cNvSpPr/>
          <p:nvPr/>
        </p:nvSpPr>
        <p:spPr>
          <a:xfrm>
            <a:off x="731520" y="1463040"/>
            <a:ext cx="68580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300"/>
              <a:buFont typeface="Calibri"/>
              <a:buNone/>
            </a:pPr>
            <a:r>
              <a:rPr b="1" lang="en-US" sz="1300">
                <a:solidFill>
                  <a:srgbClr val="C9A04E"/>
                </a:solidFill>
                <a:latin typeface="Calibri"/>
                <a:ea typeface="Calibri"/>
                <a:cs typeface="Calibri"/>
                <a:sym typeface="Calibri"/>
              </a:rPr>
              <a:t>STAFF TRAINING  ·  ACCOUNTING FIRMS</a:t>
            </a:r>
            <a:endParaRPr b="0" i="0" sz="1300" u="none" cap="none" strike="noStrike">
              <a:solidFill>
                <a:schemeClr val="dk1"/>
              </a:solidFill>
              <a:latin typeface="Calibri"/>
              <a:ea typeface="Calibri"/>
              <a:cs typeface="Calibri"/>
              <a:sym typeface="Calibri"/>
            </a:endParaRPr>
          </a:p>
        </p:txBody>
      </p:sp>
      <p:sp>
        <p:nvSpPr>
          <p:cNvPr id="475" name="Google Shape;475;p43"/>
          <p:cNvSpPr/>
          <p:nvPr/>
        </p:nvSpPr>
        <p:spPr>
          <a:xfrm>
            <a:off x="731520" y="1920240"/>
            <a:ext cx="6949440" cy="182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5000"/>
              <a:buFont typeface="Georgia"/>
              <a:buNone/>
            </a:pPr>
            <a:r>
              <a:rPr lang="en-US" sz="5000">
                <a:solidFill>
                  <a:srgbClr val="F3F1EA"/>
                </a:solidFill>
                <a:latin typeface="Georgia"/>
                <a:ea typeface="Georgia"/>
                <a:cs typeface="Georgia"/>
                <a:sym typeface="Georgia"/>
              </a:rPr>
              <a:t>AI Training for Accounting Firms</a:t>
            </a:r>
            <a:endParaRPr b="0" i="0" sz="5000" u="none" cap="none" strike="noStrike">
              <a:solidFill>
                <a:schemeClr val="dk1"/>
              </a:solidFill>
              <a:latin typeface="Calibri"/>
              <a:ea typeface="Calibri"/>
              <a:cs typeface="Calibri"/>
              <a:sym typeface="Calibri"/>
            </a:endParaRPr>
          </a:p>
        </p:txBody>
      </p:sp>
      <p:sp>
        <p:nvSpPr>
          <p:cNvPr id="476" name="Google Shape;476;p43"/>
          <p:cNvSpPr/>
          <p:nvPr/>
        </p:nvSpPr>
        <p:spPr>
          <a:xfrm>
            <a:off x="731520" y="3840480"/>
            <a:ext cx="69494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C4CB"/>
              </a:buClr>
              <a:buSzPts val="2000"/>
              <a:buFont typeface="Calibri"/>
              <a:buNone/>
            </a:pPr>
            <a:r>
              <a:rPr lang="en-US" sz="2000">
                <a:solidFill>
                  <a:srgbClr val="B9C4CB"/>
                </a:solidFill>
                <a:latin typeface="Calibri"/>
                <a:ea typeface="Calibri"/>
                <a:cs typeface="Calibri"/>
                <a:sym typeface="Calibri"/>
              </a:rPr>
              <a:t>Using AI with confidence, care and compliance</a:t>
            </a:r>
            <a:br>
              <a:rPr lang="en-US" sz="2000">
                <a:solidFill>
                  <a:srgbClr val="B9C4CB"/>
                </a:solidFill>
                <a:latin typeface="Calibri"/>
                <a:ea typeface="Calibri"/>
                <a:cs typeface="Calibri"/>
                <a:sym typeface="Calibri"/>
              </a:rPr>
            </a:br>
            <a:r>
              <a:rPr lang="en-US" sz="2000">
                <a:solidFill>
                  <a:srgbClr val="B9C4CB"/>
                </a:solidFill>
                <a:latin typeface="Calibri"/>
                <a:ea typeface="Calibri"/>
                <a:cs typeface="Calibri"/>
                <a:sym typeface="Calibri"/>
              </a:rPr>
              <a:t>Delivered by Towobola Odukoya</a:t>
            </a:r>
            <a:endParaRPr b="0" i="0" sz="2000" u="none" cap="none" strike="noStrike">
              <a:solidFill>
                <a:schemeClr val="dk1"/>
              </a:solidFill>
              <a:latin typeface="Calibri"/>
              <a:ea typeface="Calibri"/>
              <a:cs typeface="Calibri"/>
              <a:sym typeface="Calibri"/>
            </a:endParaRPr>
          </a:p>
        </p:txBody>
      </p:sp>
      <p:sp>
        <p:nvSpPr>
          <p:cNvPr id="477" name="Google Shape;477;p43"/>
          <p:cNvSpPr/>
          <p:nvPr/>
        </p:nvSpPr>
        <p:spPr>
          <a:xfrm>
            <a:off x="8595360" y="1371600"/>
            <a:ext cx="3017520" cy="4114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300"/>
              <a:buFont typeface="Calibri"/>
              <a:buNone/>
            </a:pPr>
            <a:r>
              <a:rPr b="1" i="0" lang="en-US" sz="1300" u="none" cap="none" strike="noStrike">
                <a:solidFill>
                  <a:srgbClr val="C9A04E"/>
                </a:solidFill>
                <a:latin typeface="Calibri"/>
                <a:ea typeface="Calibri"/>
                <a:cs typeface="Calibri"/>
                <a:sym typeface="Calibri"/>
              </a:rPr>
              <a:t>PART 1</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F3F1EA"/>
              </a:buClr>
              <a:buSzPts val="2600"/>
              <a:buFont typeface="Georgia"/>
              <a:buNone/>
            </a:pPr>
            <a:r>
              <a:rPr b="0" i="0" lang="en-US" sz="2600" u="none" cap="none" strike="noStrike">
                <a:solidFill>
                  <a:srgbClr val="F3F1EA"/>
                </a:solidFill>
                <a:latin typeface="Georgia"/>
                <a:ea typeface="Georgia"/>
                <a:cs typeface="Georgia"/>
                <a:sym typeface="Georgia"/>
              </a:rPr>
              <a:t>Governance</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B9C4CB"/>
              </a:buClr>
              <a:buSzPts val="1500"/>
              <a:buFont typeface="Calibri"/>
              <a:buNone/>
            </a:pPr>
            <a:r>
              <a:rPr lang="en-US" sz="1500">
                <a:solidFill>
                  <a:srgbClr val="B9C4CB"/>
                </a:solidFill>
                <a:latin typeface="Calibri"/>
                <a:ea typeface="Calibri"/>
                <a:cs typeface="Calibri"/>
                <a:sym typeface="Calibri"/>
              </a:rPr>
              <a:t>AI basics, its associated risks, use cases, and the regulations that apply to accounting firms</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 </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C9A04E"/>
              </a:buClr>
              <a:buSzPts val="1300"/>
              <a:buFont typeface="Calibri"/>
              <a:buNone/>
            </a:pPr>
            <a:r>
              <a:rPr b="1" i="0" lang="en-US" sz="1300" u="none" cap="none" strike="noStrike">
                <a:solidFill>
                  <a:srgbClr val="C9A04E"/>
                </a:solidFill>
                <a:latin typeface="Calibri"/>
                <a:ea typeface="Calibri"/>
                <a:cs typeface="Calibri"/>
                <a:sym typeface="Calibri"/>
              </a:rPr>
              <a:t>PART 2</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F3F1EA"/>
              </a:buClr>
              <a:buSzPts val="2600"/>
              <a:buFont typeface="Georgia"/>
              <a:buNone/>
            </a:pPr>
            <a:r>
              <a:rPr b="0" i="0" lang="en-US" sz="2600" u="none" cap="none" strike="noStrike">
                <a:solidFill>
                  <a:srgbClr val="F3F1EA"/>
                </a:solidFill>
                <a:latin typeface="Georgia"/>
                <a:ea typeface="Georgia"/>
                <a:cs typeface="Georgia"/>
                <a:sym typeface="Georgia"/>
              </a:rPr>
              <a:t>Prompt engineering</a:t>
            </a:r>
            <a:endParaRPr b="0" i="0" sz="13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Introduction to AI tools and case studies, including when a client says no to AI</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482" name="Shape 482"/>
        <p:cNvGrpSpPr/>
        <p:nvPr/>
      </p:nvGrpSpPr>
      <p:grpSpPr>
        <a:xfrm>
          <a:off x="0" y="0"/>
          <a:ext cx="0" cy="0"/>
          <a:chOff x="0" y="0"/>
          <a:chExt cx="0" cy="0"/>
        </a:xfrm>
      </p:grpSpPr>
      <p:sp>
        <p:nvSpPr>
          <p:cNvPr id="483" name="Google Shape;483;p44"/>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PART 1 · GOVERNANCE</a:t>
            </a:r>
            <a:endParaRPr b="0" i="0" sz="1100" u="none" cap="none" strike="noStrike">
              <a:solidFill>
                <a:schemeClr val="dk1"/>
              </a:solidFill>
              <a:latin typeface="Calibri"/>
              <a:ea typeface="Calibri"/>
              <a:cs typeface="Calibri"/>
              <a:sym typeface="Calibri"/>
            </a:endParaRPr>
          </a:p>
        </p:txBody>
      </p:sp>
      <p:sp>
        <p:nvSpPr>
          <p:cNvPr id="484" name="Google Shape;484;p44"/>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Roadmap</a:t>
            </a:r>
            <a:endParaRPr b="0" i="0" sz="3200" u="none" cap="none" strike="noStrike">
              <a:solidFill>
                <a:schemeClr val="dk1"/>
              </a:solidFill>
              <a:latin typeface="Calibri"/>
              <a:ea typeface="Calibri"/>
              <a:cs typeface="Calibri"/>
              <a:sym typeface="Calibri"/>
            </a:endParaRPr>
          </a:p>
        </p:txBody>
      </p:sp>
      <p:sp>
        <p:nvSpPr>
          <p:cNvPr id="485" name="Google Shape;485;p44"/>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486" name="Google Shape;486;p44"/>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2</a:t>
            </a:r>
            <a:endParaRPr b="0" i="0" sz="1000" u="none" cap="none" strike="noStrike">
              <a:solidFill>
                <a:schemeClr val="dk1"/>
              </a:solidFill>
              <a:latin typeface="Calibri"/>
              <a:ea typeface="Calibri"/>
              <a:cs typeface="Calibri"/>
              <a:sym typeface="Calibri"/>
            </a:endParaRPr>
          </a:p>
        </p:txBody>
      </p:sp>
      <p:cxnSp>
        <p:nvCxnSpPr>
          <p:cNvPr id="487" name="Google Shape;487;p44"/>
          <p:cNvCxnSpPr/>
          <p:nvPr/>
        </p:nvCxnSpPr>
        <p:spPr>
          <a:xfrm>
            <a:off x="548640" y="5879592"/>
            <a:ext cx="5212080" cy="0"/>
          </a:xfrm>
          <a:prstGeom prst="straightConnector1">
            <a:avLst/>
          </a:prstGeom>
          <a:noFill/>
          <a:ln cap="flat" cmpd="sng" w="12700">
            <a:solidFill>
              <a:srgbClr val="DDD8CC"/>
            </a:solidFill>
            <a:prstDash val="solid"/>
            <a:round/>
            <a:headEnd len="sm" w="sm" type="none"/>
            <a:tailEnd len="sm" w="sm" type="none"/>
          </a:ln>
        </p:spPr>
      </p:cxnSp>
      <p:cxnSp>
        <p:nvCxnSpPr>
          <p:cNvPr id="488" name="Google Shape;488;p44"/>
          <p:cNvCxnSpPr/>
          <p:nvPr/>
        </p:nvCxnSpPr>
        <p:spPr>
          <a:xfrm>
            <a:off x="6217920" y="4855464"/>
            <a:ext cx="5212080" cy="0"/>
          </a:xfrm>
          <a:prstGeom prst="straightConnector1">
            <a:avLst/>
          </a:prstGeom>
          <a:noFill/>
          <a:ln cap="flat" cmpd="sng" w="12700">
            <a:solidFill>
              <a:srgbClr val="DDD8CC"/>
            </a:solidFill>
            <a:prstDash val="solid"/>
            <a:round/>
            <a:headEnd len="sm" w="sm" type="none"/>
            <a:tailEnd len="sm" w="sm" type="none"/>
          </a:ln>
        </p:spPr>
      </p:cxnSp>
      <p:cxnSp>
        <p:nvCxnSpPr>
          <p:cNvPr id="489" name="Google Shape;489;p44"/>
          <p:cNvCxnSpPr/>
          <p:nvPr/>
        </p:nvCxnSpPr>
        <p:spPr>
          <a:xfrm>
            <a:off x="548640" y="1783080"/>
            <a:ext cx="5212080" cy="0"/>
          </a:xfrm>
          <a:prstGeom prst="straightConnector1">
            <a:avLst/>
          </a:prstGeom>
          <a:noFill/>
          <a:ln cap="flat" cmpd="sng" w="12700">
            <a:solidFill>
              <a:srgbClr val="DDD8CC"/>
            </a:solidFill>
            <a:prstDash val="solid"/>
            <a:round/>
            <a:headEnd len="sm" w="sm" type="none"/>
            <a:tailEnd len="sm" w="sm" type="none"/>
          </a:ln>
        </p:spPr>
      </p:cxnSp>
      <p:sp>
        <p:nvSpPr>
          <p:cNvPr id="490" name="Google Shape;490;p44"/>
          <p:cNvSpPr/>
          <p:nvPr/>
        </p:nvSpPr>
        <p:spPr>
          <a:xfrm>
            <a:off x="548640" y="1965960"/>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01</a:t>
            </a:r>
            <a:endParaRPr b="0" i="0" sz="2600" u="none" cap="none" strike="noStrike">
              <a:solidFill>
                <a:schemeClr val="dk1"/>
              </a:solidFill>
              <a:latin typeface="Calibri"/>
              <a:ea typeface="Calibri"/>
              <a:cs typeface="Calibri"/>
              <a:sym typeface="Calibri"/>
            </a:endParaRPr>
          </a:p>
        </p:txBody>
      </p:sp>
      <p:sp>
        <p:nvSpPr>
          <p:cNvPr id="491" name="Google Shape;491;p44"/>
          <p:cNvSpPr/>
          <p:nvPr/>
        </p:nvSpPr>
        <p:spPr>
          <a:xfrm>
            <a:off x="1463040" y="1965960"/>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Significance of this training</a:t>
            </a:r>
            <a:endParaRPr b="0" i="0" sz="1900" u="none" cap="none" strike="noStrike">
              <a:solidFill>
                <a:schemeClr val="dk1"/>
              </a:solidFill>
              <a:latin typeface="Calibri"/>
              <a:ea typeface="Calibri"/>
              <a:cs typeface="Calibri"/>
              <a:sym typeface="Calibri"/>
            </a:endParaRPr>
          </a:p>
        </p:txBody>
      </p:sp>
      <p:cxnSp>
        <p:nvCxnSpPr>
          <p:cNvPr id="492" name="Google Shape;492;p44"/>
          <p:cNvCxnSpPr/>
          <p:nvPr/>
        </p:nvCxnSpPr>
        <p:spPr>
          <a:xfrm>
            <a:off x="548640" y="2807208"/>
            <a:ext cx="5212080" cy="0"/>
          </a:xfrm>
          <a:prstGeom prst="straightConnector1">
            <a:avLst/>
          </a:prstGeom>
          <a:noFill/>
          <a:ln cap="flat" cmpd="sng" w="12700">
            <a:solidFill>
              <a:srgbClr val="DDD8CC"/>
            </a:solidFill>
            <a:prstDash val="solid"/>
            <a:round/>
            <a:headEnd len="sm" w="sm" type="none"/>
            <a:tailEnd len="sm" w="sm" type="none"/>
          </a:ln>
        </p:spPr>
      </p:cxnSp>
      <p:sp>
        <p:nvSpPr>
          <p:cNvPr id="493" name="Google Shape;493;p44"/>
          <p:cNvSpPr/>
          <p:nvPr/>
        </p:nvSpPr>
        <p:spPr>
          <a:xfrm>
            <a:off x="548640" y="2990088"/>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02</a:t>
            </a:r>
            <a:endParaRPr b="0" i="0" sz="2600" u="none" cap="none" strike="noStrike">
              <a:solidFill>
                <a:schemeClr val="dk1"/>
              </a:solidFill>
              <a:latin typeface="Calibri"/>
              <a:ea typeface="Calibri"/>
              <a:cs typeface="Calibri"/>
              <a:sym typeface="Calibri"/>
            </a:endParaRPr>
          </a:p>
        </p:txBody>
      </p:sp>
      <p:sp>
        <p:nvSpPr>
          <p:cNvPr id="494" name="Google Shape;494;p44"/>
          <p:cNvSpPr/>
          <p:nvPr/>
        </p:nvSpPr>
        <p:spPr>
          <a:xfrm>
            <a:off x="1463040" y="2990088"/>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About me</a:t>
            </a:r>
            <a:endParaRPr b="0" i="0" sz="1900" u="none" cap="none" strike="noStrike">
              <a:solidFill>
                <a:schemeClr val="dk1"/>
              </a:solidFill>
              <a:latin typeface="Calibri"/>
              <a:ea typeface="Calibri"/>
              <a:cs typeface="Calibri"/>
              <a:sym typeface="Calibri"/>
            </a:endParaRPr>
          </a:p>
        </p:txBody>
      </p:sp>
      <p:cxnSp>
        <p:nvCxnSpPr>
          <p:cNvPr id="495" name="Google Shape;495;p44"/>
          <p:cNvCxnSpPr/>
          <p:nvPr/>
        </p:nvCxnSpPr>
        <p:spPr>
          <a:xfrm>
            <a:off x="548640" y="3831336"/>
            <a:ext cx="5212080" cy="0"/>
          </a:xfrm>
          <a:prstGeom prst="straightConnector1">
            <a:avLst/>
          </a:prstGeom>
          <a:noFill/>
          <a:ln cap="flat" cmpd="sng" w="12700">
            <a:solidFill>
              <a:srgbClr val="DDD8CC"/>
            </a:solidFill>
            <a:prstDash val="solid"/>
            <a:round/>
            <a:headEnd len="sm" w="sm" type="none"/>
            <a:tailEnd len="sm" w="sm" type="none"/>
          </a:ln>
        </p:spPr>
      </p:cxnSp>
      <p:sp>
        <p:nvSpPr>
          <p:cNvPr id="496" name="Google Shape;496;p44"/>
          <p:cNvSpPr/>
          <p:nvPr/>
        </p:nvSpPr>
        <p:spPr>
          <a:xfrm>
            <a:off x="548640" y="4014216"/>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03</a:t>
            </a:r>
            <a:endParaRPr b="0" i="0" sz="2600" u="none" cap="none" strike="noStrike">
              <a:solidFill>
                <a:schemeClr val="dk1"/>
              </a:solidFill>
              <a:latin typeface="Calibri"/>
              <a:ea typeface="Calibri"/>
              <a:cs typeface="Calibri"/>
              <a:sym typeface="Calibri"/>
            </a:endParaRPr>
          </a:p>
        </p:txBody>
      </p:sp>
      <p:sp>
        <p:nvSpPr>
          <p:cNvPr id="497" name="Google Shape;497;p44"/>
          <p:cNvSpPr/>
          <p:nvPr/>
        </p:nvSpPr>
        <p:spPr>
          <a:xfrm>
            <a:off x="1463040" y="4014216"/>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Introduction to Artificial Intelligence</a:t>
            </a:r>
            <a:endParaRPr b="0" i="0" sz="1900" u="none" cap="none" strike="noStrike">
              <a:solidFill>
                <a:schemeClr val="dk1"/>
              </a:solidFill>
              <a:latin typeface="Calibri"/>
              <a:ea typeface="Calibri"/>
              <a:cs typeface="Calibri"/>
              <a:sym typeface="Calibri"/>
            </a:endParaRPr>
          </a:p>
        </p:txBody>
      </p:sp>
      <p:cxnSp>
        <p:nvCxnSpPr>
          <p:cNvPr id="498" name="Google Shape;498;p44"/>
          <p:cNvCxnSpPr/>
          <p:nvPr/>
        </p:nvCxnSpPr>
        <p:spPr>
          <a:xfrm>
            <a:off x="548640" y="4855464"/>
            <a:ext cx="5212080" cy="0"/>
          </a:xfrm>
          <a:prstGeom prst="straightConnector1">
            <a:avLst/>
          </a:prstGeom>
          <a:noFill/>
          <a:ln cap="flat" cmpd="sng" w="12700">
            <a:solidFill>
              <a:srgbClr val="DDD8CC"/>
            </a:solidFill>
            <a:prstDash val="solid"/>
            <a:round/>
            <a:headEnd len="sm" w="sm" type="none"/>
            <a:tailEnd len="sm" w="sm" type="none"/>
          </a:ln>
        </p:spPr>
      </p:cxnSp>
      <p:sp>
        <p:nvSpPr>
          <p:cNvPr id="499" name="Google Shape;499;p44"/>
          <p:cNvSpPr/>
          <p:nvPr/>
        </p:nvSpPr>
        <p:spPr>
          <a:xfrm>
            <a:off x="548640" y="5038344"/>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04</a:t>
            </a:r>
            <a:endParaRPr b="0" i="0" sz="2600" u="none" cap="none" strike="noStrike">
              <a:solidFill>
                <a:schemeClr val="dk1"/>
              </a:solidFill>
              <a:latin typeface="Calibri"/>
              <a:ea typeface="Calibri"/>
              <a:cs typeface="Calibri"/>
              <a:sym typeface="Calibri"/>
            </a:endParaRPr>
          </a:p>
        </p:txBody>
      </p:sp>
      <p:sp>
        <p:nvSpPr>
          <p:cNvPr id="500" name="Google Shape;500;p44"/>
          <p:cNvSpPr/>
          <p:nvPr/>
        </p:nvSpPr>
        <p:spPr>
          <a:xfrm>
            <a:off x="1463040" y="5038344"/>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lang="en-US" sz="1900">
                <a:solidFill>
                  <a:srgbClr val="1F2328"/>
                </a:solidFill>
                <a:latin typeface="Calibri"/>
                <a:ea typeface="Calibri"/>
                <a:cs typeface="Calibri"/>
                <a:sym typeface="Calibri"/>
              </a:rPr>
              <a:t>Artificial Intelligence in accounting firms</a:t>
            </a:r>
            <a:endParaRPr b="0" i="0" sz="1900" u="none" cap="none" strike="noStrike">
              <a:solidFill>
                <a:schemeClr val="dk1"/>
              </a:solidFill>
              <a:latin typeface="Calibri"/>
              <a:ea typeface="Calibri"/>
              <a:cs typeface="Calibri"/>
              <a:sym typeface="Calibri"/>
            </a:endParaRPr>
          </a:p>
        </p:txBody>
      </p:sp>
      <p:cxnSp>
        <p:nvCxnSpPr>
          <p:cNvPr id="501" name="Google Shape;501;p44"/>
          <p:cNvCxnSpPr/>
          <p:nvPr/>
        </p:nvCxnSpPr>
        <p:spPr>
          <a:xfrm>
            <a:off x="6217920" y="1783080"/>
            <a:ext cx="5212080" cy="0"/>
          </a:xfrm>
          <a:prstGeom prst="straightConnector1">
            <a:avLst/>
          </a:prstGeom>
          <a:noFill/>
          <a:ln cap="flat" cmpd="sng" w="12700">
            <a:solidFill>
              <a:srgbClr val="DDD8CC"/>
            </a:solidFill>
            <a:prstDash val="solid"/>
            <a:round/>
            <a:headEnd len="sm" w="sm" type="none"/>
            <a:tailEnd len="sm" w="sm" type="none"/>
          </a:ln>
        </p:spPr>
      </p:cxnSp>
      <p:sp>
        <p:nvSpPr>
          <p:cNvPr id="502" name="Google Shape;502;p44"/>
          <p:cNvSpPr/>
          <p:nvPr/>
        </p:nvSpPr>
        <p:spPr>
          <a:xfrm>
            <a:off x="6217920" y="1965960"/>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05</a:t>
            </a:r>
            <a:endParaRPr b="0" i="0" sz="2600" u="none" cap="none" strike="noStrike">
              <a:solidFill>
                <a:schemeClr val="dk1"/>
              </a:solidFill>
              <a:latin typeface="Calibri"/>
              <a:ea typeface="Calibri"/>
              <a:cs typeface="Calibri"/>
              <a:sym typeface="Calibri"/>
            </a:endParaRPr>
          </a:p>
        </p:txBody>
      </p:sp>
      <p:sp>
        <p:nvSpPr>
          <p:cNvPr id="503" name="Google Shape;503;p44"/>
          <p:cNvSpPr/>
          <p:nvPr/>
        </p:nvSpPr>
        <p:spPr>
          <a:xfrm>
            <a:off x="7132320" y="1965960"/>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Glossary: personal data</a:t>
            </a:r>
            <a:endParaRPr b="0" i="0" sz="1900" u="none" cap="none" strike="noStrike">
              <a:solidFill>
                <a:schemeClr val="dk1"/>
              </a:solidFill>
              <a:latin typeface="Calibri"/>
              <a:ea typeface="Calibri"/>
              <a:cs typeface="Calibri"/>
              <a:sym typeface="Calibri"/>
            </a:endParaRPr>
          </a:p>
        </p:txBody>
      </p:sp>
      <p:cxnSp>
        <p:nvCxnSpPr>
          <p:cNvPr id="504" name="Google Shape;504;p44"/>
          <p:cNvCxnSpPr/>
          <p:nvPr/>
        </p:nvCxnSpPr>
        <p:spPr>
          <a:xfrm>
            <a:off x="6217920" y="2807208"/>
            <a:ext cx="5212080" cy="0"/>
          </a:xfrm>
          <a:prstGeom prst="straightConnector1">
            <a:avLst/>
          </a:prstGeom>
          <a:noFill/>
          <a:ln cap="flat" cmpd="sng" w="12700">
            <a:solidFill>
              <a:srgbClr val="DDD8CC"/>
            </a:solidFill>
            <a:prstDash val="solid"/>
            <a:round/>
            <a:headEnd len="sm" w="sm" type="none"/>
            <a:tailEnd len="sm" w="sm" type="none"/>
          </a:ln>
        </p:spPr>
      </p:cxnSp>
      <p:sp>
        <p:nvSpPr>
          <p:cNvPr id="505" name="Google Shape;505;p44"/>
          <p:cNvSpPr/>
          <p:nvPr/>
        </p:nvSpPr>
        <p:spPr>
          <a:xfrm>
            <a:off x="6217920" y="2990088"/>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06</a:t>
            </a:r>
            <a:endParaRPr b="0" i="0" sz="2600" u="none" cap="none" strike="noStrike">
              <a:solidFill>
                <a:schemeClr val="dk1"/>
              </a:solidFill>
              <a:latin typeface="Calibri"/>
              <a:ea typeface="Calibri"/>
              <a:cs typeface="Calibri"/>
              <a:sym typeface="Calibri"/>
            </a:endParaRPr>
          </a:p>
        </p:txBody>
      </p:sp>
      <p:sp>
        <p:nvSpPr>
          <p:cNvPr id="506" name="Google Shape;506;p44"/>
          <p:cNvSpPr/>
          <p:nvPr/>
        </p:nvSpPr>
        <p:spPr>
          <a:xfrm>
            <a:off x="7132320" y="2990088"/>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Risks</a:t>
            </a:r>
            <a:endParaRPr b="0" i="0" sz="1900" u="none" cap="none" strike="noStrike">
              <a:solidFill>
                <a:schemeClr val="dk1"/>
              </a:solidFill>
              <a:latin typeface="Calibri"/>
              <a:ea typeface="Calibri"/>
              <a:cs typeface="Calibri"/>
              <a:sym typeface="Calibri"/>
            </a:endParaRPr>
          </a:p>
        </p:txBody>
      </p:sp>
      <p:cxnSp>
        <p:nvCxnSpPr>
          <p:cNvPr id="507" name="Google Shape;507;p44"/>
          <p:cNvCxnSpPr/>
          <p:nvPr/>
        </p:nvCxnSpPr>
        <p:spPr>
          <a:xfrm>
            <a:off x="6217920" y="3831336"/>
            <a:ext cx="5212080" cy="0"/>
          </a:xfrm>
          <a:prstGeom prst="straightConnector1">
            <a:avLst/>
          </a:prstGeom>
          <a:noFill/>
          <a:ln cap="flat" cmpd="sng" w="12700">
            <a:solidFill>
              <a:srgbClr val="DDD8CC"/>
            </a:solidFill>
            <a:prstDash val="solid"/>
            <a:round/>
            <a:headEnd len="sm" w="sm" type="none"/>
            <a:tailEnd len="sm" w="sm" type="none"/>
          </a:ln>
        </p:spPr>
      </p:cxnSp>
      <p:sp>
        <p:nvSpPr>
          <p:cNvPr id="508" name="Google Shape;508;p44"/>
          <p:cNvSpPr/>
          <p:nvPr/>
        </p:nvSpPr>
        <p:spPr>
          <a:xfrm>
            <a:off x="6217920" y="4014216"/>
            <a:ext cx="822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600"/>
              <a:buFont typeface="Georgia"/>
              <a:buNone/>
            </a:pPr>
            <a:r>
              <a:rPr b="0" i="0" lang="en-US" sz="2600" u="none" cap="none" strike="noStrike">
                <a:solidFill>
                  <a:srgbClr val="C9A04E"/>
                </a:solidFill>
                <a:latin typeface="Georgia"/>
                <a:ea typeface="Georgia"/>
                <a:cs typeface="Georgia"/>
                <a:sym typeface="Georgia"/>
              </a:rPr>
              <a:t>07</a:t>
            </a:r>
            <a:endParaRPr b="0" i="0" sz="2600" u="none" cap="none" strike="noStrike">
              <a:solidFill>
                <a:schemeClr val="dk1"/>
              </a:solidFill>
              <a:latin typeface="Calibri"/>
              <a:ea typeface="Calibri"/>
              <a:cs typeface="Calibri"/>
              <a:sym typeface="Calibri"/>
            </a:endParaRPr>
          </a:p>
        </p:txBody>
      </p:sp>
      <p:sp>
        <p:nvSpPr>
          <p:cNvPr id="509" name="Google Shape;509;p44"/>
          <p:cNvSpPr/>
          <p:nvPr/>
        </p:nvSpPr>
        <p:spPr>
          <a:xfrm>
            <a:off x="7132320" y="4014216"/>
            <a:ext cx="42976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900"/>
              <a:buFont typeface="Calibri"/>
              <a:buNone/>
            </a:pPr>
            <a:r>
              <a:rPr b="0" i="0" lang="en-US" sz="1900" u="none" cap="none" strike="noStrike">
                <a:solidFill>
                  <a:srgbClr val="1F2328"/>
                </a:solidFill>
                <a:latin typeface="Calibri"/>
                <a:ea typeface="Calibri"/>
                <a:cs typeface="Calibri"/>
                <a:sym typeface="Calibri"/>
              </a:rPr>
              <a:t>Regulators and penalties</a:t>
            </a:r>
            <a:endParaRPr b="0" i="0" sz="19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514" name="Shape 514"/>
        <p:cNvGrpSpPr/>
        <p:nvPr/>
      </p:nvGrpSpPr>
      <p:grpSpPr>
        <a:xfrm>
          <a:off x="0" y="0"/>
          <a:ext cx="0" cy="0"/>
          <a:chOff x="0" y="0"/>
          <a:chExt cx="0" cy="0"/>
        </a:xfrm>
      </p:grpSpPr>
      <p:sp>
        <p:nvSpPr>
          <p:cNvPr id="515" name="Google Shape;515;p45"/>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WHY THIS MATTERS</a:t>
            </a:r>
            <a:endParaRPr b="0" i="0" sz="1100" u="none" cap="none" strike="noStrike">
              <a:solidFill>
                <a:schemeClr val="dk1"/>
              </a:solidFill>
              <a:latin typeface="Calibri"/>
              <a:ea typeface="Calibri"/>
              <a:cs typeface="Calibri"/>
              <a:sym typeface="Calibri"/>
            </a:endParaRPr>
          </a:p>
        </p:txBody>
      </p:sp>
      <p:sp>
        <p:nvSpPr>
          <p:cNvPr id="516" name="Google Shape;516;p45"/>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Let's work backwards: why is this training important?</a:t>
            </a:r>
            <a:endParaRPr b="0" i="0" sz="3200" u="none" cap="none" strike="noStrike">
              <a:solidFill>
                <a:schemeClr val="dk1"/>
              </a:solidFill>
              <a:latin typeface="Calibri"/>
              <a:ea typeface="Calibri"/>
              <a:cs typeface="Calibri"/>
              <a:sym typeface="Calibri"/>
            </a:endParaRPr>
          </a:p>
        </p:txBody>
      </p:sp>
      <p:sp>
        <p:nvSpPr>
          <p:cNvPr id="517" name="Google Shape;517;p45"/>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518" name="Google Shape;518;p45"/>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3</a:t>
            </a:r>
            <a:endParaRPr b="0" i="0" sz="1000" u="none" cap="none" strike="noStrike">
              <a:solidFill>
                <a:schemeClr val="dk1"/>
              </a:solidFill>
              <a:latin typeface="Calibri"/>
              <a:ea typeface="Calibri"/>
              <a:cs typeface="Calibri"/>
              <a:sym typeface="Calibri"/>
            </a:endParaRPr>
          </a:p>
        </p:txBody>
      </p:sp>
      <p:sp>
        <p:nvSpPr>
          <p:cNvPr id="519" name="Google Shape;519;p45"/>
          <p:cNvSpPr/>
          <p:nvPr/>
        </p:nvSpPr>
        <p:spPr>
          <a:xfrm>
            <a:off x="548640" y="173736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5"/>
          <p:cNvSpPr/>
          <p:nvPr/>
        </p:nvSpPr>
        <p:spPr>
          <a:xfrm>
            <a:off x="822960" y="196596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01</a:t>
            </a:r>
            <a:endParaRPr b="0" i="0" sz="1800" u="none" cap="none" strike="noStrike">
              <a:solidFill>
                <a:schemeClr val="dk1"/>
              </a:solidFill>
              <a:latin typeface="Calibri"/>
              <a:ea typeface="Calibri"/>
              <a:cs typeface="Calibri"/>
              <a:sym typeface="Calibri"/>
            </a:endParaRPr>
          </a:p>
        </p:txBody>
      </p:sp>
      <p:sp>
        <p:nvSpPr>
          <p:cNvPr id="521" name="Google Shape;521;p45"/>
          <p:cNvSpPr/>
          <p:nvPr/>
        </p:nvSpPr>
        <p:spPr>
          <a:xfrm>
            <a:off x="822960" y="237744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Confidence</a:t>
            </a:r>
            <a:endParaRPr b="0" i="0" sz="1800" u="none" cap="none" strike="noStrike">
              <a:solidFill>
                <a:schemeClr val="dk1"/>
              </a:solidFill>
              <a:latin typeface="Calibri"/>
              <a:ea typeface="Calibri"/>
              <a:cs typeface="Calibri"/>
              <a:sym typeface="Calibri"/>
            </a:endParaRPr>
          </a:p>
        </p:txBody>
      </p:sp>
      <p:sp>
        <p:nvSpPr>
          <p:cNvPr id="522" name="Google Shape;522;p45"/>
          <p:cNvSpPr/>
          <p:nvPr/>
        </p:nvSpPr>
        <p:spPr>
          <a:xfrm>
            <a:off x="822960" y="283464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AI is here to stay. Agree our risk appetite and the governance effort the firm needs.</a:t>
            </a:r>
            <a:endParaRPr b="0" i="0" sz="1400" u="none" cap="none" strike="noStrike">
              <a:solidFill>
                <a:schemeClr val="dk1"/>
              </a:solidFill>
              <a:latin typeface="Calibri"/>
              <a:ea typeface="Calibri"/>
              <a:cs typeface="Calibri"/>
              <a:sym typeface="Calibri"/>
            </a:endParaRPr>
          </a:p>
        </p:txBody>
      </p:sp>
      <p:sp>
        <p:nvSpPr>
          <p:cNvPr id="523" name="Google Shape;523;p45"/>
          <p:cNvSpPr/>
          <p:nvPr/>
        </p:nvSpPr>
        <p:spPr>
          <a:xfrm>
            <a:off x="4297680" y="173736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5"/>
          <p:cNvSpPr/>
          <p:nvPr/>
        </p:nvSpPr>
        <p:spPr>
          <a:xfrm>
            <a:off x="4572000" y="196596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02</a:t>
            </a:r>
            <a:endParaRPr b="0" i="0" sz="1800" u="none" cap="none" strike="noStrike">
              <a:solidFill>
                <a:schemeClr val="dk1"/>
              </a:solidFill>
              <a:latin typeface="Calibri"/>
              <a:ea typeface="Calibri"/>
              <a:cs typeface="Calibri"/>
              <a:sym typeface="Calibri"/>
            </a:endParaRPr>
          </a:p>
        </p:txBody>
      </p:sp>
      <p:sp>
        <p:nvSpPr>
          <p:cNvPr id="525" name="Google Shape;525;p45"/>
          <p:cNvSpPr/>
          <p:nvPr/>
        </p:nvSpPr>
        <p:spPr>
          <a:xfrm>
            <a:off x="4572000" y="237744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Competitive advantage</a:t>
            </a:r>
            <a:endParaRPr b="0" i="0" sz="1800" u="none" cap="none" strike="noStrike">
              <a:solidFill>
                <a:schemeClr val="dk1"/>
              </a:solidFill>
              <a:latin typeface="Calibri"/>
              <a:ea typeface="Calibri"/>
              <a:cs typeface="Calibri"/>
              <a:sym typeface="Calibri"/>
            </a:endParaRPr>
          </a:p>
        </p:txBody>
      </p:sp>
      <p:sp>
        <p:nvSpPr>
          <p:cNvPr id="526" name="Google Shape;526;p45"/>
          <p:cNvSpPr/>
          <p:nvPr/>
        </p:nvSpPr>
        <p:spPr>
          <a:xfrm>
            <a:off x="4572000" y="283464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Firms that use AI well work faster and offer more to clients.</a:t>
            </a:r>
            <a:endParaRPr b="0" i="0" sz="1400" u="none" cap="none" strike="noStrike">
              <a:solidFill>
                <a:schemeClr val="dk1"/>
              </a:solidFill>
              <a:latin typeface="Calibri"/>
              <a:ea typeface="Calibri"/>
              <a:cs typeface="Calibri"/>
              <a:sym typeface="Calibri"/>
            </a:endParaRPr>
          </a:p>
        </p:txBody>
      </p:sp>
      <p:sp>
        <p:nvSpPr>
          <p:cNvPr id="527" name="Google Shape;527;p45"/>
          <p:cNvSpPr/>
          <p:nvPr/>
        </p:nvSpPr>
        <p:spPr>
          <a:xfrm>
            <a:off x="8046720" y="173736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5"/>
          <p:cNvSpPr/>
          <p:nvPr/>
        </p:nvSpPr>
        <p:spPr>
          <a:xfrm>
            <a:off x="8321040" y="196596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03</a:t>
            </a:r>
            <a:endParaRPr b="0" i="0" sz="1800" u="none" cap="none" strike="noStrike">
              <a:solidFill>
                <a:schemeClr val="dk1"/>
              </a:solidFill>
              <a:latin typeface="Calibri"/>
              <a:ea typeface="Calibri"/>
              <a:cs typeface="Calibri"/>
              <a:sym typeface="Calibri"/>
            </a:endParaRPr>
          </a:p>
        </p:txBody>
      </p:sp>
      <p:sp>
        <p:nvSpPr>
          <p:cNvPr id="529" name="Google Shape;529;p45"/>
          <p:cNvSpPr/>
          <p:nvPr/>
        </p:nvSpPr>
        <p:spPr>
          <a:xfrm>
            <a:off x="8321040" y="237744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Client trust</a:t>
            </a:r>
            <a:endParaRPr b="0" i="0" sz="1800" u="none" cap="none" strike="noStrike">
              <a:solidFill>
                <a:schemeClr val="dk1"/>
              </a:solidFill>
              <a:latin typeface="Calibri"/>
              <a:ea typeface="Calibri"/>
              <a:cs typeface="Calibri"/>
              <a:sym typeface="Calibri"/>
            </a:endParaRPr>
          </a:p>
        </p:txBody>
      </p:sp>
      <p:sp>
        <p:nvSpPr>
          <p:cNvPr id="530" name="Google Shape;530;p45"/>
          <p:cNvSpPr/>
          <p:nvPr/>
        </p:nvSpPr>
        <p:spPr>
          <a:xfrm>
            <a:off x="8321040" y="283464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Clients need to know their data and their work are handled responsibly.</a:t>
            </a:r>
            <a:endParaRPr b="0" i="0" sz="1400" u="none" cap="none" strike="noStrike">
              <a:solidFill>
                <a:schemeClr val="dk1"/>
              </a:solidFill>
              <a:latin typeface="Calibri"/>
              <a:ea typeface="Calibri"/>
              <a:cs typeface="Calibri"/>
              <a:sym typeface="Calibri"/>
            </a:endParaRPr>
          </a:p>
        </p:txBody>
      </p:sp>
      <p:sp>
        <p:nvSpPr>
          <p:cNvPr id="531" name="Google Shape;531;p45"/>
          <p:cNvSpPr/>
          <p:nvPr/>
        </p:nvSpPr>
        <p:spPr>
          <a:xfrm>
            <a:off x="548640" y="397764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5"/>
          <p:cNvSpPr/>
          <p:nvPr/>
        </p:nvSpPr>
        <p:spPr>
          <a:xfrm>
            <a:off x="822960" y="420624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04</a:t>
            </a:r>
            <a:endParaRPr b="0" i="0" sz="1800" u="none" cap="none" strike="noStrike">
              <a:solidFill>
                <a:schemeClr val="dk1"/>
              </a:solidFill>
              <a:latin typeface="Calibri"/>
              <a:ea typeface="Calibri"/>
              <a:cs typeface="Calibri"/>
              <a:sym typeface="Calibri"/>
            </a:endParaRPr>
          </a:p>
        </p:txBody>
      </p:sp>
      <p:sp>
        <p:nvSpPr>
          <p:cNvPr id="533" name="Google Shape;533;p45"/>
          <p:cNvSpPr/>
          <p:nvPr/>
        </p:nvSpPr>
        <p:spPr>
          <a:xfrm>
            <a:off x="822960" y="461772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No technological debt</a:t>
            </a:r>
            <a:endParaRPr b="0" i="0" sz="1800" u="none" cap="none" strike="noStrike">
              <a:solidFill>
                <a:schemeClr val="dk1"/>
              </a:solidFill>
              <a:latin typeface="Calibri"/>
              <a:ea typeface="Calibri"/>
              <a:cs typeface="Calibri"/>
              <a:sym typeface="Calibri"/>
            </a:endParaRPr>
          </a:p>
        </p:txBody>
      </p:sp>
      <p:sp>
        <p:nvSpPr>
          <p:cNvPr id="534" name="Google Shape;534;p45"/>
          <p:cNvSpPr/>
          <p:nvPr/>
        </p:nvSpPr>
        <p:spPr>
          <a:xfrm>
            <a:off x="822960" y="507492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Good foundations now mean we are not paying for poor choices later.</a:t>
            </a:r>
            <a:endParaRPr b="0" i="0" sz="1400" u="none" cap="none" strike="noStrike">
              <a:solidFill>
                <a:schemeClr val="dk1"/>
              </a:solidFill>
              <a:latin typeface="Calibri"/>
              <a:ea typeface="Calibri"/>
              <a:cs typeface="Calibri"/>
              <a:sym typeface="Calibri"/>
            </a:endParaRPr>
          </a:p>
        </p:txBody>
      </p:sp>
      <p:sp>
        <p:nvSpPr>
          <p:cNvPr id="535" name="Google Shape;535;p45"/>
          <p:cNvSpPr/>
          <p:nvPr/>
        </p:nvSpPr>
        <p:spPr>
          <a:xfrm>
            <a:off x="4297680" y="397764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5"/>
          <p:cNvSpPr/>
          <p:nvPr/>
        </p:nvSpPr>
        <p:spPr>
          <a:xfrm>
            <a:off x="4572000" y="420624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05</a:t>
            </a:r>
            <a:endParaRPr b="0" i="0" sz="1800" u="none" cap="none" strike="noStrike">
              <a:solidFill>
                <a:schemeClr val="dk1"/>
              </a:solidFill>
              <a:latin typeface="Calibri"/>
              <a:ea typeface="Calibri"/>
              <a:cs typeface="Calibri"/>
              <a:sym typeface="Calibri"/>
            </a:endParaRPr>
          </a:p>
        </p:txBody>
      </p:sp>
      <p:sp>
        <p:nvSpPr>
          <p:cNvPr id="537" name="Google Shape;537;p45"/>
          <p:cNvSpPr/>
          <p:nvPr/>
        </p:nvSpPr>
        <p:spPr>
          <a:xfrm>
            <a:off x="4572000" y="461772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Avoiding fines</a:t>
            </a:r>
            <a:endParaRPr b="0" i="0" sz="1800" u="none" cap="none" strike="noStrike">
              <a:solidFill>
                <a:schemeClr val="dk1"/>
              </a:solidFill>
              <a:latin typeface="Calibri"/>
              <a:ea typeface="Calibri"/>
              <a:cs typeface="Calibri"/>
              <a:sym typeface="Calibri"/>
            </a:endParaRPr>
          </a:p>
        </p:txBody>
      </p:sp>
      <p:sp>
        <p:nvSpPr>
          <p:cNvPr id="538" name="Google Shape;538;p45"/>
          <p:cNvSpPr/>
          <p:nvPr/>
        </p:nvSpPr>
        <p:spPr>
          <a:xfrm>
            <a:off x="4572000" y="507492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Regulatory compliance protects the firm, our clients and our licence to practise.</a:t>
            </a:r>
            <a:endParaRPr b="0" i="0" sz="1400" u="none" cap="none" strike="noStrike">
              <a:solidFill>
                <a:schemeClr val="dk1"/>
              </a:solidFill>
              <a:latin typeface="Calibri"/>
              <a:ea typeface="Calibri"/>
              <a:cs typeface="Calibri"/>
              <a:sym typeface="Calibri"/>
            </a:endParaRPr>
          </a:p>
        </p:txBody>
      </p:sp>
      <p:sp>
        <p:nvSpPr>
          <p:cNvPr id="539" name="Google Shape;539;p45"/>
          <p:cNvSpPr/>
          <p:nvPr/>
        </p:nvSpPr>
        <p:spPr>
          <a:xfrm>
            <a:off x="8046720" y="3977640"/>
            <a:ext cx="3474720" cy="2011680"/>
          </a:xfrm>
          <a:prstGeom prst="roundRect">
            <a:avLst>
              <a:gd fmla="val 3636"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5"/>
          <p:cNvSpPr/>
          <p:nvPr/>
        </p:nvSpPr>
        <p:spPr>
          <a:xfrm>
            <a:off x="8321040" y="4206240"/>
            <a:ext cx="9144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800"/>
              <a:buFont typeface="Georgia"/>
              <a:buNone/>
            </a:pPr>
            <a:r>
              <a:rPr b="0" i="0" lang="en-US" sz="1800" u="none" cap="none" strike="noStrike">
                <a:solidFill>
                  <a:srgbClr val="8A6516"/>
                </a:solidFill>
                <a:latin typeface="Georgia"/>
                <a:ea typeface="Georgia"/>
                <a:cs typeface="Georgia"/>
                <a:sym typeface="Georgia"/>
              </a:rPr>
              <a:t>06</a:t>
            </a:r>
            <a:endParaRPr b="0" i="0" sz="1800" u="none" cap="none" strike="noStrike">
              <a:solidFill>
                <a:schemeClr val="dk1"/>
              </a:solidFill>
              <a:latin typeface="Calibri"/>
              <a:ea typeface="Calibri"/>
              <a:cs typeface="Calibri"/>
              <a:sym typeface="Calibri"/>
            </a:endParaRPr>
          </a:p>
        </p:txBody>
      </p:sp>
      <p:sp>
        <p:nvSpPr>
          <p:cNvPr id="541" name="Google Shape;541;p45"/>
          <p:cNvSpPr/>
          <p:nvPr/>
        </p:nvSpPr>
        <p:spPr>
          <a:xfrm>
            <a:off x="8321040" y="4617720"/>
            <a:ext cx="29260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800"/>
              <a:buFont typeface="Georgia"/>
              <a:buNone/>
            </a:pPr>
            <a:r>
              <a:rPr b="0" i="0" lang="en-US" sz="1800" u="none" cap="none" strike="noStrike">
                <a:solidFill>
                  <a:srgbClr val="0F2D3F"/>
                </a:solidFill>
                <a:latin typeface="Georgia"/>
                <a:ea typeface="Georgia"/>
                <a:cs typeface="Georgia"/>
                <a:sym typeface="Georgia"/>
              </a:rPr>
              <a:t>A tailored approach</a:t>
            </a:r>
            <a:endParaRPr b="0" i="0" sz="1800" u="none" cap="none" strike="noStrike">
              <a:solidFill>
                <a:schemeClr val="dk1"/>
              </a:solidFill>
              <a:latin typeface="Calibri"/>
              <a:ea typeface="Calibri"/>
              <a:cs typeface="Calibri"/>
              <a:sym typeface="Calibri"/>
            </a:endParaRPr>
          </a:p>
        </p:txBody>
      </p:sp>
      <p:sp>
        <p:nvSpPr>
          <p:cNvPr id="542" name="Google Shape;542;p45"/>
          <p:cNvSpPr/>
          <p:nvPr/>
        </p:nvSpPr>
        <p:spPr>
          <a:xfrm>
            <a:off x="8321040" y="5074920"/>
            <a:ext cx="292608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lang="en-US">
                <a:solidFill>
                  <a:srgbClr val="5B6066"/>
                </a:solidFill>
                <a:latin typeface="Calibri"/>
                <a:ea typeface="Calibri"/>
                <a:cs typeface="Calibri"/>
                <a:sym typeface="Calibri"/>
              </a:rPr>
              <a:t>Guidance built around how accounting firms actually work, not a generic checklist.</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547" name="Shape 547"/>
        <p:cNvGrpSpPr/>
        <p:nvPr/>
      </p:nvGrpSpPr>
      <p:grpSpPr>
        <a:xfrm>
          <a:off x="0" y="0"/>
          <a:ext cx="0" cy="0"/>
          <a:chOff x="0" y="0"/>
          <a:chExt cx="0" cy="0"/>
        </a:xfrm>
      </p:grpSpPr>
      <p:sp>
        <p:nvSpPr>
          <p:cNvPr id="548" name="Google Shape;548;p46"/>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YOUR TRAINER</a:t>
            </a:r>
            <a:endParaRPr b="0" i="0" sz="1100" u="none" cap="none" strike="noStrike">
              <a:solidFill>
                <a:schemeClr val="dk1"/>
              </a:solidFill>
              <a:latin typeface="Calibri"/>
              <a:ea typeface="Calibri"/>
              <a:cs typeface="Calibri"/>
              <a:sym typeface="Calibri"/>
            </a:endParaRPr>
          </a:p>
        </p:txBody>
      </p:sp>
      <p:sp>
        <p:nvSpPr>
          <p:cNvPr id="549" name="Google Shape;549;p46"/>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About me</a:t>
            </a:r>
            <a:endParaRPr b="0" i="0" sz="3200" u="none" cap="none" strike="noStrike">
              <a:solidFill>
                <a:schemeClr val="dk1"/>
              </a:solidFill>
              <a:latin typeface="Calibri"/>
              <a:ea typeface="Calibri"/>
              <a:cs typeface="Calibri"/>
              <a:sym typeface="Calibri"/>
            </a:endParaRPr>
          </a:p>
        </p:txBody>
      </p:sp>
      <p:sp>
        <p:nvSpPr>
          <p:cNvPr id="550" name="Google Shape;550;p46"/>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551" name="Google Shape;551;p46"/>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4</a:t>
            </a:r>
            <a:endParaRPr b="0" i="0" sz="1000" u="none" cap="none" strike="noStrike">
              <a:solidFill>
                <a:schemeClr val="dk1"/>
              </a:solidFill>
              <a:latin typeface="Calibri"/>
              <a:ea typeface="Calibri"/>
              <a:cs typeface="Calibri"/>
              <a:sym typeface="Calibri"/>
            </a:endParaRPr>
          </a:p>
        </p:txBody>
      </p:sp>
      <p:sp>
        <p:nvSpPr>
          <p:cNvPr id="552" name="Google Shape;552;p46"/>
          <p:cNvSpPr/>
          <p:nvPr/>
        </p:nvSpPr>
        <p:spPr>
          <a:xfrm>
            <a:off x="548640" y="1737360"/>
            <a:ext cx="3840480" cy="4114800"/>
          </a:xfrm>
          <a:prstGeom prst="roundRect">
            <a:avLst>
              <a:gd fmla="val 1905"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6"/>
          <p:cNvSpPr/>
          <p:nvPr/>
        </p:nvSpPr>
        <p:spPr>
          <a:xfrm>
            <a:off x="868680" y="2057400"/>
            <a:ext cx="3200400" cy="1463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9600"/>
              <a:buFont typeface="Georgia"/>
              <a:buNone/>
            </a:pPr>
            <a:r>
              <a:rPr b="0" i="0" lang="en-US" sz="9600" u="none" cap="none" strike="noStrike">
                <a:solidFill>
                  <a:srgbClr val="C9A04E"/>
                </a:solidFill>
                <a:latin typeface="Georgia"/>
                <a:ea typeface="Georgia"/>
                <a:cs typeface="Georgia"/>
                <a:sym typeface="Georgia"/>
              </a:rPr>
              <a:t>5</a:t>
            </a:r>
            <a:endParaRPr b="0" i="0" sz="9600" u="none" cap="none" strike="noStrike">
              <a:solidFill>
                <a:schemeClr val="dk1"/>
              </a:solidFill>
              <a:latin typeface="Calibri"/>
              <a:ea typeface="Calibri"/>
              <a:cs typeface="Calibri"/>
              <a:sym typeface="Calibri"/>
            </a:endParaRPr>
          </a:p>
        </p:txBody>
      </p:sp>
      <p:sp>
        <p:nvSpPr>
          <p:cNvPr id="554" name="Google Shape;554;p46"/>
          <p:cNvSpPr/>
          <p:nvPr/>
        </p:nvSpPr>
        <p:spPr>
          <a:xfrm>
            <a:off x="868680" y="352044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2600"/>
              <a:buFont typeface="Georgia"/>
              <a:buNone/>
            </a:pPr>
            <a:r>
              <a:rPr b="0" i="0" lang="en-US" sz="2600" u="none" cap="none" strike="noStrike">
                <a:solidFill>
                  <a:srgbClr val="F3F1EA"/>
                </a:solidFill>
                <a:latin typeface="Georgia"/>
                <a:ea typeface="Georgia"/>
                <a:cs typeface="Georgia"/>
                <a:sym typeface="Georgia"/>
              </a:rPr>
              <a:t>years</a:t>
            </a:r>
            <a:endParaRPr b="0" i="0" sz="2600" u="none" cap="none" strike="noStrike">
              <a:solidFill>
                <a:schemeClr val="dk1"/>
              </a:solidFill>
              <a:latin typeface="Calibri"/>
              <a:ea typeface="Calibri"/>
              <a:cs typeface="Calibri"/>
              <a:sym typeface="Calibri"/>
            </a:endParaRPr>
          </a:p>
        </p:txBody>
      </p:sp>
      <p:sp>
        <p:nvSpPr>
          <p:cNvPr id="555" name="Google Shape;555;p46"/>
          <p:cNvSpPr/>
          <p:nvPr/>
        </p:nvSpPr>
        <p:spPr>
          <a:xfrm>
            <a:off x="868680" y="4114800"/>
            <a:ext cx="3246120" cy="1463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working with, learning and applying data protection rules, and watching the rise and risks of AI from a regulatory perspective.</a:t>
            </a:r>
            <a:endParaRPr b="0" i="0" sz="1500" u="none" cap="none" strike="noStrike">
              <a:solidFill>
                <a:schemeClr val="dk1"/>
              </a:solidFill>
              <a:latin typeface="Calibri"/>
              <a:ea typeface="Calibri"/>
              <a:cs typeface="Calibri"/>
              <a:sym typeface="Calibri"/>
            </a:endParaRPr>
          </a:p>
        </p:txBody>
      </p:sp>
      <p:cxnSp>
        <p:nvCxnSpPr>
          <p:cNvPr id="556" name="Google Shape;556;p46"/>
          <p:cNvCxnSpPr/>
          <p:nvPr/>
        </p:nvCxnSpPr>
        <p:spPr>
          <a:xfrm>
            <a:off x="4937760" y="5852160"/>
            <a:ext cx="6675120" cy="0"/>
          </a:xfrm>
          <a:prstGeom prst="straightConnector1">
            <a:avLst/>
          </a:prstGeom>
          <a:noFill/>
          <a:ln cap="flat" cmpd="sng" w="12700">
            <a:solidFill>
              <a:srgbClr val="DDD8CC"/>
            </a:solidFill>
            <a:prstDash val="solid"/>
            <a:round/>
            <a:headEnd len="sm" w="sm" type="none"/>
            <a:tailEnd len="sm" w="sm" type="none"/>
          </a:ln>
        </p:spPr>
      </p:cxnSp>
      <p:cxnSp>
        <p:nvCxnSpPr>
          <p:cNvPr id="557" name="Google Shape;557;p46"/>
          <p:cNvCxnSpPr/>
          <p:nvPr/>
        </p:nvCxnSpPr>
        <p:spPr>
          <a:xfrm>
            <a:off x="4937760" y="1737360"/>
            <a:ext cx="6675120" cy="0"/>
          </a:xfrm>
          <a:prstGeom prst="straightConnector1">
            <a:avLst/>
          </a:prstGeom>
          <a:noFill/>
          <a:ln cap="flat" cmpd="sng" w="12700">
            <a:solidFill>
              <a:srgbClr val="DDD8CC"/>
            </a:solidFill>
            <a:prstDash val="solid"/>
            <a:round/>
            <a:headEnd len="sm" w="sm" type="none"/>
            <a:tailEnd len="sm" w="sm" type="none"/>
          </a:ln>
        </p:spPr>
      </p:cxnSp>
      <p:sp>
        <p:nvSpPr>
          <p:cNvPr id="558" name="Google Shape;558;p46"/>
          <p:cNvSpPr/>
          <p:nvPr/>
        </p:nvSpPr>
        <p:spPr>
          <a:xfrm>
            <a:off x="4937760" y="1920240"/>
            <a:ext cx="6675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000"/>
              <a:buFont typeface="Georgia"/>
              <a:buNone/>
            </a:pPr>
            <a:r>
              <a:rPr b="0" i="0" lang="en-US" sz="2000" u="none" cap="none" strike="noStrike">
                <a:solidFill>
                  <a:srgbClr val="0F2D3F"/>
                </a:solidFill>
                <a:latin typeface="Georgia"/>
                <a:ea typeface="Georgia"/>
                <a:cs typeface="Georgia"/>
                <a:sym typeface="Georgia"/>
              </a:rPr>
              <a:t>Regulatory compliance background</a:t>
            </a:r>
            <a:endParaRPr b="0" i="0" sz="2000" u="none" cap="none" strike="noStrike">
              <a:solidFill>
                <a:schemeClr val="dk1"/>
              </a:solidFill>
              <a:latin typeface="Calibri"/>
              <a:ea typeface="Calibri"/>
              <a:cs typeface="Calibri"/>
              <a:sym typeface="Calibri"/>
            </a:endParaRPr>
          </a:p>
        </p:txBody>
      </p:sp>
      <p:sp>
        <p:nvSpPr>
          <p:cNvPr id="559" name="Google Shape;559;p46"/>
          <p:cNvSpPr/>
          <p:nvPr/>
        </p:nvSpPr>
        <p:spPr>
          <a:xfrm>
            <a:off x="4937760" y="2377440"/>
            <a:ext cx="66751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Not just interpreting regulations across different industries, but understanding what regulators expect too.</a:t>
            </a:r>
            <a:endParaRPr b="0" i="0" sz="1500" u="none" cap="none" strike="noStrike">
              <a:solidFill>
                <a:schemeClr val="dk1"/>
              </a:solidFill>
              <a:latin typeface="Calibri"/>
              <a:ea typeface="Calibri"/>
              <a:cs typeface="Calibri"/>
              <a:sym typeface="Calibri"/>
            </a:endParaRPr>
          </a:p>
        </p:txBody>
      </p:sp>
      <p:cxnSp>
        <p:nvCxnSpPr>
          <p:cNvPr id="560" name="Google Shape;560;p46"/>
          <p:cNvCxnSpPr/>
          <p:nvPr/>
        </p:nvCxnSpPr>
        <p:spPr>
          <a:xfrm>
            <a:off x="4937760" y="3108960"/>
            <a:ext cx="6675120" cy="0"/>
          </a:xfrm>
          <a:prstGeom prst="straightConnector1">
            <a:avLst/>
          </a:prstGeom>
          <a:noFill/>
          <a:ln cap="flat" cmpd="sng" w="12700">
            <a:solidFill>
              <a:srgbClr val="DDD8CC"/>
            </a:solidFill>
            <a:prstDash val="solid"/>
            <a:round/>
            <a:headEnd len="sm" w="sm" type="none"/>
            <a:tailEnd len="sm" w="sm" type="none"/>
          </a:ln>
        </p:spPr>
      </p:cxnSp>
      <p:sp>
        <p:nvSpPr>
          <p:cNvPr id="561" name="Google Shape;561;p46"/>
          <p:cNvSpPr/>
          <p:nvPr/>
        </p:nvSpPr>
        <p:spPr>
          <a:xfrm>
            <a:off x="4937760" y="3291840"/>
            <a:ext cx="6675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000"/>
              <a:buFont typeface="Georgia"/>
              <a:buNone/>
            </a:pPr>
            <a:r>
              <a:rPr b="0" i="0" lang="en-US" sz="2000" u="none" cap="none" strike="noStrike">
                <a:solidFill>
                  <a:srgbClr val="0F2D3F"/>
                </a:solidFill>
                <a:latin typeface="Georgia"/>
                <a:ea typeface="Georgia"/>
                <a:cs typeface="Georgia"/>
                <a:sym typeface="Georgia"/>
              </a:rPr>
              <a:t>Sound judgement</a:t>
            </a:r>
            <a:endParaRPr b="0" i="0" sz="2000" u="none" cap="none" strike="noStrike">
              <a:solidFill>
                <a:schemeClr val="dk1"/>
              </a:solidFill>
              <a:latin typeface="Calibri"/>
              <a:ea typeface="Calibri"/>
              <a:cs typeface="Calibri"/>
              <a:sym typeface="Calibri"/>
            </a:endParaRPr>
          </a:p>
        </p:txBody>
      </p:sp>
      <p:sp>
        <p:nvSpPr>
          <p:cNvPr id="562" name="Google Shape;562;p46"/>
          <p:cNvSpPr/>
          <p:nvPr/>
        </p:nvSpPr>
        <p:spPr>
          <a:xfrm>
            <a:off x="4937760" y="3749040"/>
            <a:ext cx="66751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lang="en-US" sz="1500">
                <a:solidFill>
                  <a:srgbClr val="5B6066"/>
                </a:solidFill>
                <a:latin typeface="Calibri"/>
                <a:ea typeface="Calibri"/>
                <a:cs typeface="Calibri"/>
                <a:sym typeface="Calibri"/>
              </a:rPr>
              <a:t>A practical, risk-based view of what matters for small and mid-sized firms.</a:t>
            </a:r>
            <a:endParaRPr b="0" i="0" sz="1500" u="none" cap="none" strike="noStrike">
              <a:solidFill>
                <a:schemeClr val="dk1"/>
              </a:solidFill>
              <a:latin typeface="Calibri"/>
              <a:ea typeface="Calibri"/>
              <a:cs typeface="Calibri"/>
              <a:sym typeface="Calibri"/>
            </a:endParaRPr>
          </a:p>
        </p:txBody>
      </p:sp>
      <p:cxnSp>
        <p:nvCxnSpPr>
          <p:cNvPr id="563" name="Google Shape;563;p46"/>
          <p:cNvCxnSpPr/>
          <p:nvPr/>
        </p:nvCxnSpPr>
        <p:spPr>
          <a:xfrm>
            <a:off x="4937760" y="4480560"/>
            <a:ext cx="6675120" cy="0"/>
          </a:xfrm>
          <a:prstGeom prst="straightConnector1">
            <a:avLst/>
          </a:prstGeom>
          <a:noFill/>
          <a:ln cap="flat" cmpd="sng" w="12700">
            <a:solidFill>
              <a:srgbClr val="DDD8CC"/>
            </a:solidFill>
            <a:prstDash val="solid"/>
            <a:round/>
            <a:headEnd len="sm" w="sm" type="none"/>
            <a:tailEnd len="sm" w="sm" type="none"/>
          </a:ln>
        </p:spPr>
      </p:cxnSp>
      <p:sp>
        <p:nvSpPr>
          <p:cNvPr id="564" name="Google Shape;564;p46"/>
          <p:cNvSpPr/>
          <p:nvPr/>
        </p:nvSpPr>
        <p:spPr>
          <a:xfrm>
            <a:off x="4937760" y="4663440"/>
            <a:ext cx="6675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000"/>
              <a:buFont typeface="Georgia"/>
              <a:buNone/>
            </a:pPr>
            <a:r>
              <a:rPr b="0" i="0" lang="en-US" sz="2000" u="none" cap="none" strike="noStrike">
                <a:solidFill>
                  <a:srgbClr val="0F2D3F"/>
                </a:solidFill>
                <a:latin typeface="Georgia"/>
                <a:ea typeface="Georgia"/>
                <a:cs typeface="Georgia"/>
                <a:sym typeface="Georgia"/>
              </a:rPr>
              <a:t>Investigative approach</a:t>
            </a:r>
            <a:endParaRPr b="0" i="0" sz="2000" u="none" cap="none" strike="noStrike">
              <a:solidFill>
                <a:schemeClr val="dk1"/>
              </a:solidFill>
              <a:latin typeface="Calibri"/>
              <a:ea typeface="Calibri"/>
              <a:cs typeface="Calibri"/>
              <a:sym typeface="Calibri"/>
            </a:endParaRPr>
          </a:p>
        </p:txBody>
      </p:sp>
      <p:sp>
        <p:nvSpPr>
          <p:cNvPr id="565" name="Google Shape;565;p46"/>
          <p:cNvSpPr/>
          <p:nvPr/>
        </p:nvSpPr>
        <p:spPr>
          <a:xfrm>
            <a:off x="4937760" y="5120640"/>
            <a:ext cx="667512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Seasoned analysis skills: asking the right questions before trusting an answer.</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570" name="Shape 570"/>
        <p:cNvGrpSpPr/>
        <p:nvPr/>
      </p:nvGrpSpPr>
      <p:grpSpPr>
        <a:xfrm>
          <a:off x="0" y="0"/>
          <a:ext cx="0" cy="0"/>
          <a:chOff x="0" y="0"/>
          <a:chExt cx="0" cy="0"/>
        </a:xfrm>
      </p:grpSpPr>
      <p:sp>
        <p:nvSpPr>
          <p:cNvPr id="571" name="Google Shape;571;p47"/>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INTRODUCTION TO AI</a:t>
            </a:r>
            <a:endParaRPr b="0" i="0" sz="1100" u="none" cap="none" strike="noStrike">
              <a:solidFill>
                <a:schemeClr val="dk1"/>
              </a:solidFill>
              <a:latin typeface="Calibri"/>
              <a:ea typeface="Calibri"/>
              <a:cs typeface="Calibri"/>
              <a:sym typeface="Calibri"/>
            </a:endParaRPr>
          </a:p>
        </p:txBody>
      </p:sp>
      <p:sp>
        <p:nvSpPr>
          <p:cNvPr id="572" name="Google Shape;572;p47"/>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i="0" lang="en-US" sz="3200" u="none" cap="none" strike="noStrike">
                <a:solidFill>
                  <a:srgbClr val="0F2D3F"/>
                </a:solidFill>
                <a:latin typeface="Georgia"/>
                <a:ea typeface="Georgia"/>
                <a:cs typeface="Georgia"/>
                <a:sym typeface="Georgia"/>
              </a:rPr>
              <a:t>What is Artificial Intelligence?</a:t>
            </a:r>
            <a:endParaRPr i="0" sz="3200" u="none" cap="none" strike="noStrike">
              <a:solidFill>
                <a:schemeClr val="dk1"/>
              </a:solidFill>
              <a:latin typeface="Georgia"/>
              <a:ea typeface="Georgia"/>
              <a:cs typeface="Georgia"/>
              <a:sym typeface="Georgia"/>
            </a:endParaRPr>
          </a:p>
        </p:txBody>
      </p:sp>
      <p:sp>
        <p:nvSpPr>
          <p:cNvPr id="573" name="Google Shape;573;p47"/>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574" name="Google Shape;574;p47"/>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5</a:t>
            </a:r>
            <a:endParaRPr b="0" i="0" sz="1000" u="none" cap="none" strike="noStrike">
              <a:solidFill>
                <a:schemeClr val="dk1"/>
              </a:solidFill>
              <a:latin typeface="Calibri"/>
              <a:ea typeface="Calibri"/>
              <a:cs typeface="Calibri"/>
              <a:sym typeface="Calibri"/>
            </a:endParaRPr>
          </a:p>
        </p:txBody>
      </p:sp>
      <p:sp>
        <p:nvSpPr>
          <p:cNvPr id="575" name="Google Shape;575;p47"/>
          <p:cNvSpPr/>
          <p:nvPr/>
        </p:nvSpPr>
        <p:spPr>
          <a:xfrm>
            <a:off x="548640" y="1737360"/>
            <a:ext cx="5486400" cy="4069080"/>
          </a:xfrm>
          <a:prstGeom prst="roundRect">
            <a:avLst>
              <a:gd fmla="val 179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p:nvPr/>
        </p:nvSpPr>
        <p:spPr>
          <a:xfrm>
            <a:off x="914400" y="2011680"/>
            <a:ext cx="4572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DEFINITION</a:t>
            </a:r>
            <a:endParaRPr b="0" i="0" sz="1100" u="none" cap="none" strike="noStrike">
              <a:solidFill>
                <a:schemeClr val="dk1"/>
              </a:solidFill>
              <a:latin typeface="Calibri"/>
              <a:ea typeface="Calibri"/>
              <a:cs typeface="Calibri"/>
              <a:sym typeface="Calibri"/>
            </a:endParaRPr>
          </a:p>
        </p:txBody>
      </p:sp>
      <p:sp>
        <p:nvSpPr>
          <p:cNvPr id="577" name="Google Shape;577;p47"/>
          <p:cNvSpPr/>
          <p:nvPr/>
        </p:nvSpPr>
        <p:spPr>
          <a:xfrm>
            <a:off x="914400" y="2377440"/>
            <a:ext cx="4754880" cy="2103120"/>
          </a:xfrm>
          <a:prstGeom prst="rect">
            <a:avLst/>
          </a:prstGeom>
          <a:noFill/>
          <a:ln>
            <a:noFill/>
          </a:ln>
        </p:spPr>
        <p:txBody>
          <a:bodyPr anchorCtr="0" anchor="t" bIns="0" lIns="0" spcFirstLastPara="1" rIns="0" wrap="square" tIns="0">
            <a:noAutofit/>
          </a:bodyPr>
          <a:lstStyle/>
          <a:p>
            <a:pPr indent="-336550" lvl="0" marL="457200" marR="0" rtl="0" algn="l">
              <a:spcBef>
                <a:spcPts val="0"/>
              </a:spcBef>
              <a:spcAft>
                <a:spcPts val="0"/>
              </a:spcAft>
              <a:buClr>
                <a:srgbClr val="0F2D3F"/>
              </a:buClr>
              <a:buSzPts val="1700"/>
              <a:buFont typeface="Georgia"/>
              <a:buChar char="❏"/>
            </a:pPr>
            <a:r>
              <a:rPr i="0" lang="en-US" sz="1700" u="none" cap="none" strike="noStrike">
                <a:solidFill>
                  <a:srgbClr val="0F2D3F"/>
                </a:solidFill>
                <a:latin typeface="Georgia"/>
                <a:ea typeface="Georgia"/>
                <a:cs typeface="Georgia"/>
                <a:sym typeface="Georgia"/>
              </a:rPr>
              <a:t>The “theory and technological developments” of computing that enable the performance of operations that mimic human intelligence. (House of Lords, 2023) </a:t>
            </a:r>
            <a:endParaRPr i="0" sz="1700" u="none" cap="none" strike="noStrike">
              <a:solidFill>
                <a:srgbClr val="0F2D3F"/>
              </a:solidFill>
              <a:latin typeface="Georgia"/>
              <a:ea typeface="Georgia"/>
              <a:cs typeface="Georgia"/>
              <a:sym typeface="Georgia"/>
            </a:endParaRPr>
          </a:p>
          <a:p>
            <a:pPr indent="0" lvl="0" marL="457200" marR="0" rtl="0" algn="l">
              <a:spcBef>
                <a:spcPts val="0"/>
              </a:spcBef>
              <a:spcAft>
                <a:spcPts val="0"/>
              </a:spcAft>
              <a:buNone/>
            </a:pPr>
            <a:r>
              <a:t/>
            </a:r>
            <a:endParaRPr sz="1700">
              <a:solidFill>
                <a:srgbClr val="0F2D3F"/>
              </a:solidFill>
              <a:latin typeface="Georgia"/>
              <a:ea typeface="Georgia"/>
              <a:cs typeface="Georgia"/>
              <a:sym typeface="Georgia"/>
            </a:endParaRPr>
          </a:p>
          <a:p>
            <a:pPr indent="-336550" lvl="0" marL="457200" marR="0" rtl="0" algn="l">
              <a:spcBef>
                <a:spcPts val="0"/>
              </a:spcBef>
              <a:spcAft>
                <a:spcPts val="0"/>
              </a:spcAft>
              <a:buClr>
                <a:srgbClr val="17253D"/>
              </a:buClr>
              <a:buSzPts val="1700"/>
              <a:buFont typeface="Georgia"/>
              <a:buChar char="❏"/>
            </a:pPr>
            <a:r>
              <a:rPr lang="en-US" spc="-36" sz="1700">
                <a:solidFill>
                  <a:srgbClr val="17253D"/>
                </a:solidFill>
                <a:latin typeface="Georgia"/>
                <a:ea typeface="Georgia"/>
                <a:cs typeface="Georgia"/>
                <a:sym typeface="Georgia"/>
              </a:rPr>
              <a:t>any system or machine that can perform human-like tasks by using Machine Learning (ML)  models to identify and mimic patterns in the data it collects. Through continuous feedback loops, the system or machine gradually improves its performance. (Microsoft, 2024)</a:t>
            </a:r>
            <a:endParaRPr sz="1700">
              <a:solidFill>
                <a:srgbClr val="0F2D3F"/>
              </a:solidFill>
              <a:latin typeface="Georgia"/>
              <a:ea typeface="Georgia"/>
              <a:cs typeface="Georgia"/>
              <a:sym typeface="Georgia"/>
            </a:endParaRPr>
          </a:p>
          <a:p>
            <a:pPr indent="0" lvl="0" marL="457200" marR="0" rtl="0" algn="l">
              <a:spcBef>
                <a:spcPts val="0"/>
              </a:spcBef>
              <a:spcAft>
                <a:spcPts val="0"/>
              </a:spcAft>
              <a:buNone/>
            </a:pPr>
            <a:r>
              <a:t/>
            </a:r>
            <a:endParaRPr sz="1700">
              <a:solidFill>
                <a:srgbClr val="0F2D3F"/>
              </a:solidFill>
              <a:latin typeface="Georgia"/>
              <a:ea typeface="Georgia"/>
              <a:cs typeface="Georgia"/>
              <a:sym typeface="Georgia"/>
            </a:endParaRPr>
          </a:p>
        </p:txBody>
      </p:sp>
      <p:sp>
        <p:nvSpPr>
          <p:cNvPr id="578" name="Google Shape;578;p47"/>
          <p:cNvSpPr/>
          <p:nvPr/>
        </p:nvSpPr>
        <p:spPr>
          <a:xfrm>
            <a:off x="6492240" y="1783080"/>
            <a:ext cx="640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000"/>
              <a:buFont typeface="Georgia"/>
              <a:buNone/>
            </a:pPr>
            <a:r>
              <a:rPr i="0" lang="en-US" sz="2000" u="none" cap="none" strike="noStrike">
                <a:solidFill>
                  <a:srgbClr val="C9A04E"/>
                </a:solidFill>
                <a:latin typeface="Georgia"/>
                <a:ea typeface="Georgia"/>
                <a:cs typeface="Georgia"/>
                <a:sym typeface="Georgia"/>
              </a:rPr>
              <a:t>01</a:t>
            </a:r>
            <a:endParaRPr i="0" sz="2000" u="none" cap="none" strike="noStrike">
              <a:solidFill>
                <a:schemeClr val="dk1"/>
              </a:solidFill>
              <a:latin typeface="Georgia"/>
              <a:ea typeface="Georgia"/>
              <a:cs typeface="Georgia"/>
              <a:sym typeface="Georgia"/>
            </a:endParaRPr>
          </a:p>
        </p:txBody>
      </p:sp>
      <p:sp>
        <p:nvSpPr>
          <p:cNvPr id="579" name="Google Shape;579;p47"/>
          <p:cNvSpPr/>
          <p:nvPr/>
        </p:nvSpPr>
        <p:spPr>
          <a:xfrm>
            <a:off x="7178040" y="1783080"/>
            <a:ext cx="4434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900"/>
              <a:buFont typeface="Georgia"/>
              <a:buNone/>
            </a:pPr>
            <a:r>
              <a:rPr i="0" lang="en-US" sz="1900" u="none" cap="none" strike="noStrike">
                <a:solidFill>
                  <a:srgbClr val="0F2D3F"/>
                </a:solidFill>
                <a:latin typeface="Georgia"/>
                <a:ea typeface="Georgia"/>
                <a:cs typeface="Georgia"/>
                <a:sym typeface="Georgia"/>
              </a:rPr>
              <a:t>Not new</a:t>
            </a:r>
            <a:endParaRPr i="0" sz="1900" u="none" cap="none" strike="noStrike">
              <a:solidFill>
                <a:schemeClr val="dk1"/>
              </a:solidFill>
              <a:latin typeface="Georgia"/>
              <a:ea typeface="Georgia"/>
              <a:cs typeface="Georgia"/>
              <a:sym typeface="Georgia"/>
            </a:endParaRPr>
          </a:p>
        </p:txBody>
      </p:sp>
      <p:sp>
        <p:nvSpPr>
          <p:cNvPr id="580" name="Google Shape;580;p47"/>
          <p:cNvSpPr/>
          <p:nvPr/>
        </p:nvSpPr>
        <p:spPr>
          <a:xfrm>
            <a:off x="7178040" y="2240280"/>
            <a:ext cx="44348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i="0" lang="en-US" sz="1400" u="none" cap="none" strike="noStrike">
                <a:solidFill>
                  <a:srgbClr val="5B6066"/>
                </a:solidFill>
                <a:latin typeface="Georgia"/>
                <a:ea typeface="Georgia"/>
                <a:cs typeface="Georgia"/>
                <a:sym typeface="Georgia"/>
              </a:rPr>
              <a:t>In use since the 1940s, when</a:t>
            </a:r>
            <a:r>
              <a:rPr lang="en-US">
                <a:solidFill>
                  <a:srgbClr val="5B6066"/>
                </a:solidFill>
                <a:latin typeface="Georgia"/>
                <a:ea typeface="Georgia"/>
                <a:cs typeface="Georgia"/>
                <a:sym typeface="Georgia"/>
              </a:rPr>
              <a:t> </a:t>
            </a:r>
            <a:r>
              <a:rPr i="0" lang="en-US" sz="1400" u="none" cap="none" strike="noStrike">
                <a:solidFill>
                  <a:srgbClr val="5B6066"/>
                </a:solidFill>
                <a:latin typeface="Georgia"/>
                <a:ea typeface="Georgia"/>
                <a:cs typeface="Georgia"/>
                <a:sym typeface="Georgia"/>
              </a:rPr>
              <a:t>“black box” models would</a:t>
            </a:r>
            <a:r>
              <a:rPr lang="en-US">
                <a:solidFill>
                  <a:srgbClr val="5B6066"/>
                </a:solidFill>
                <a:latin typeface="Georgia"/>
                <a:ea typeface="Georgia"/>
                <a:cs typeface="Georgia"/>
                <a:sym typeface="Georgia"/>
              </a:rPr>
              <a:t> be used in credit scoring and other functions</a:t>
            </a:r>
            <a:r>
              <a:rPr i="0" lang="en-US" sz="1400" u="none" cap="none" strike="noStrike">
                <a:solidFill>
                  <a:srgbClr val="5B6066"/>
                </a:solidFill>
                <a:latin typeface="Georgia"/>
                <a:ea typeface="Georgia"/>
                <a:cs typeface="Georgia"/>
                <a:sym typeface="Georgia"/>
              </a:rPr>
              <a:t>, but it has since undergone massive innovation.</a:t>
            </a:r>
            <a:endParaRPr i="0" sz="1400" u="none" cap="none" strike="noStrike">
              <a:solidFill>
                <a:schemeClr val="dk1"/>
              </a:solidFill>
              <a:latin typeface="Georgia"/>
              <a:ea typeface="Georgia"/>
              <a:cs typeface="Georgia"/>
              <a:sym typeface="Georgia"/>
            </a:endParaRPr>
          </a:p>
        </p:txBody>
      </p:sp>
      <p:sp>
        <p:nvSpPr>
          <p:cNvPr id="581" name="Google Shape;581;p47"/>
          <p:cNvSpPr/>
          <p:nvPr/>
        </p:nvSpPr>
        <p:spPr>
          <a:xfrm>
            <a:off x="6492240" y="3154680"/>
            <a:ext cx="640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000"/>
              <a:buFont typeface="Georgia"/>
              <a:buNone/>
            </a:pPr>
            <a:r>
              <a:rPr i="0" lang="en-US" sz="2000" u="none" cap="none" strike="noStrike">
                <a:solidFill>
                  <a:srgbClr val="C9A04E"/>
                </a:solidFill>
                <a:latin typeface="Georgia"/>
                <a:ea typeface="Georgia"/>
                <a:cs typeface="Georgia"/>
                <a:sym typeface="Georgia"/>
              </a:rPr>
              <a:t>02</a:t>
            </a:r>
            <a:endParaRPr i="0" sz="2000" u="none" cap="none" strike="noStrike">
              <a:solidFill>
                <a:schemeClr val="dk1"/>
              </a:solidFill>
              <a:latin typeface="Georgia"/>
              <a:ea typeface="Georgia"/>
              <a:cs typeface="Georgia"/>
              <a:sym typeface="Georgia"/>
            </a:endParaRPr>
          </a:p>
        </p:txBody>
      </p:sp>
      <p:sp>
        <p:nvSpPr>
          <p:cNvPr id="582" name="Google Shape;582;p47"/>
          <p:cNvSpPr/>
          <p:nvPr/>
        </p:nvSpPr>
        <p:spPr>
          <a:xfrm>
            <a:off x="7178040" y="3154680"/>
            <a:ext cx="4434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900"/>
              <a:buFont typeface="Georgia"/>
              <a:buNone/>
            </a:pPr>
            <a:r>
              <a:rPr lang="en-US" sz="1900">
                <a:solidFill>
                  <a:srgbClr val="0F2D3F"/>
                </a:solidFill>
                <a:latin typeface="Georgia"/>
                <a:ea typeface="Georgia"/>
                <a:cs typeface="Georgia"/>
                <a:sym typeface="Georgia"/>
              </a:rPr>
              <a:t>There are </a:t>
            </a:r>
            <a:r>
              <a:rPr lang="en-US" sz="1900">
                <a:solidFill>
                  <a:srgbClr val="0F2D3F"/>
                </a:solidFill>
                <a:latin typeface="Georgia"/>
                <a:ea typeface="Georgia"/>
                <a:cs typeface="Georgia"/>
                <a:sym typeface="Georgia"/>
              </a:rPr>
              <a:t>different</a:t>
            </a:r>
            <a:r>
              <a:rPr lang="en-US" sz="1900">
                <a:solidFill>
                  <a:srgbClr val="0F2D3F"/>
                </a:solidFill>
                <a:latin typeface="Georgia"/>
                <a:ea typeface="Georgia"/>
                <a:cs typeface="Georgia"/>
                <a:sym typeface="Georgia"/>
              </a:rPr>
              <a:t> kinds of AI </a:t>
            </a:r>
            <a:endParaRPr i="0" sz="1900" u="none" cap="none" strike="noStrike">
              <a:solidFill>
                <a:schemeClr val="dk1"/>
              </a:solidFill>
              <a:latin typeface="Georgia"/>
              <a:ea typeface="Georgia"/>
              <a:cs typeface="Georgia"/>
              <a:sym typeface="Georgia"/>
            </a:endParaRPr>
          </a:p>
        </p:txBody>
      </p:sp>
      <p:sp>
        <p:nvSpPr>
          <p:cNvPr id="583" name="Google Shape;583;p47"/>
          <p:cNvSpPr/>
          <p:nvPr/>
        </p:nvSpPr>
        <p:spPr>
          <a:xfrm>
            <a:off x="7178040" y="3611880"/>
            <a:ext cx="4434900" cy="731400"/>
          </a:xfrm>
          <a:prstGeom prst="rect">
            <a:avLst/>
          </a:prstGeom>
          <a:noFill/>
          <a:ln>
            <a:noFill/>
          </a:ln>
        </p:spPr>
        <p:txBody>
          <a:bodyPr anchorCtr="0" anchor="t" bIns="0" lIns="0" spcFirstLastPara="1" rIns="0" wrap="square" tIns="0">
            <a:noAutofit/>
          </a:bodyPr>
          <a:lstStyle/>
          <a:p>
            <a:pPr indent="-317500" lvl="0" marL="457200" marR="0" rtl="0" algn="l">
              <a:spcBef>
                <a:spcPts val="0"/>
              </a:spcBef>
              <a:spcAft>
                <a:spcPts val="0"/>
              </a:spcAft>
              <a:buClr>
                <a:schemeClr val="dk1"/>
              </a:buClr>
              <a:buSzPts val="1400"/>
              <a:buFont typeface="Georgia"/>
              <a:buChar char="➔"/>
            </a:pPr>
            <a:r>
              <a:rPr lang="en-US">
                <a:solidFill>
                  <a:srgbClr val="5B6066"/>
                </a:solidFill>
                <a:latin typeface="Georgia"/>
                <a:ea typeface="Georgia"/>
                <a:cs typeface="Georgia"/>
                <a:sym typeface="Georgia"/>
              </a:rPr>
              <a:t>Generative Artificial intelligence </a:t>
            </a:r>
            <a:endParaRPr>
              <a:solidFill>
                <a:srgbClr val="5B6066"/>
              </a:solidFill>
              <a:latin typeface="Georgia"/>
              <a:ea typeface="Georgia"/>
              <a:cs typeface="Georgia"/>
              <a:sym typeface="Georgia"/>
            </a:endParaRPr>
          </a:p>
          <a:p>
            <a:pPr indent="-317500" lvl="0" marL="457200" marR="0" rtl="0" algn="l">
              <a:spcBef>
                <a:spcPts val="0"/>
              </a:spcBef>
              <a:spcAft>
                <a:spcPts val="0"/>
              </a:spcAft>
              <a:buClr>
                <a:srgbClr val="5B6066"/>
              </a:buClr>
              <a:buSzPts val="1400"/>
              <a:buFont typeface="Georgia"/>
              <a:buChar char="➔"/>
            </a:pPr>
            <a:r>
              <a:rPr lang="en-US">
                <a:solidFill>
                  <a:srgbClr val="5B6066"/>
                </a:solidFill>
                <a:latin typeface="Georgia"/>
                <a:ea typeface="Georgia"/>
                <a:cs typeface="Georgia"/>
                <a:sym typeface="Georgia"/>
              </a:rPr>
              <a:t>Predictive Artificial Intelligence </a:t>
            </a:r>
            <a:endParaRPr>
              <a:solidFill>
                <a:srgbClr val="5B6066"/>
              </a:solidFill>
              <a:latin typeface="Georgia"/>
              <a:ea typeface="Georgia"/>
              <a:cs typeface="Georgia"/>
              <a:sym typeface="Georgia"/>
            </a:endParaRPr>
          </a:p>
          <a:p>
            <a:pPr indent="-317500" lvl="0" marL="457200" marR="0" rtl="0" algn="l">
              <a:spcBef>
                <a:spcPts val="0"/>
              </a:spcBef>
              <a:spcAft>
                <a:spcPts val="0"/>
              </a:spcAft>
              <a:buClr>
                <a:srgbClr val="5B6066"/>
              </a:buClr>
              <a:buSzPts val="1400"/>
              <a:buFont typeface="Georgia"/>
              <a:buChar char="➔"/>
            </a:pPr>
            <a:r>
              <a:rPr lang="en-US">
                <a:solidFill>
                  <a:srgbClr val="5B6066"/>
                </a:solidFill>
                <a:latin typeface="Georgia"/>
                <a:ea typeface="Georgia"/>
                <a:cs typeface="Georgia"/>
                <a:sym typeface="Georgia"/>
              </a:rPr>
              <a:t>Conversational Artificial intelligence </a:t>
            </a:r>
            <a:endParaRPr>
              <a:solidFill>
                <a:srgbClr val="5B6066"/>
              </a:solidFill>
              <a:latin typeface="Georgia"/>
              <a:ea typeface="Georgia"/>
              <a:cs typeface="Georgia"/>
              <a:sym typeface="Georgia"/>
            </a:endParaRPr>
          </a:p>
        </p:txBody>
      </p:sp>
      <p:sp>
        <p:nvSpPr>
          <p:cNvPr id="584" name="Google Shape;584;p47"/>
          <p:cNvSpPr/>
          <p:nvPr/>
        </p:nvSpPr>
        <p:spPr>
          <a:xfrm>
            <a:off x="6492240" y="4526280"/>
            <a:ext cx="6400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000"/>
              <a:buFont typeface="Georgia"/>
              <a:buNone/>
            </a:pPr>
            <a:r>
              <a:rPr i="0" lang="en-US" sz="2000" u="none" cap="none" strike="noStrike">
                <a:solidFill>
                  <a:srgbClr val="C9A04E"/>
                </a:solidFill>
                <a:latin typeface="Georgia"/>
                <a:ea typeface="Georgia"/>
                <a:cs typeface="Georgia"/>
                <a:sym typeface="Georgia"/>
              </a:rPr>
              <a:t>03</a:t>
            </a:r>
            <a:endParaRPr i="0" sz="2000" u="none" cap="none" strike="noStrike">
              <a:solidFill>
                <a:schemeClr val="dk1"/>
              </a:solidFill>
              <a:latin typeface="Georgia"/>
              <a:ea typeface="Georgia"/>
              <a:cs typeface="Georgia"/>
              <a:sym typeface="Georgia"/>
            </a:endParaRPr>
          </a:p>
        </p:txBody>
      </p:sp>
      <p:sp>
        <p:nvSpPr>
          <p:cNvPr id="585" name="Google Shape;585;p47"/>
          <p:cNvSpPr/>
          <p:nvPr/>
        </p:nvSpPr>
        <p:spPr>
          <a:xfrm>
            <a:off x="7178040" y="4526280"/>
            <a:ext cx="4434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900"/>
              <a:buFont typeface="Georgia"/>
              <a:buNone/>
            </a:pPr>
            <a:r>
              <a:rPr lang="en-US" sz="1900">
                <a:solidFill>
                  <a:srgbClr val="0F2D3F"/>
                </a:solidFill>
                <a:latin typeface="Georgia"/>
                <a:ea typeface="Georgia"/>
                <a:cs typeface="Georgia"/>
                <a:sym typeface="Georgia"/>
              </a:rPr>
              <a:t>Generative AI </a:t>
            </a:r>
            <a:endParaRPr i="0" sz="1900" u="none" cap="none" strike="noStrike">
              <a:solidFill>
                <a:schemeClr val="dk1"/>
              </a:solidFill>
              <a:latin typeface="Georgia"/>
              <a:ea typeface="Georgia"/>
              <a:cs typeface="Georgia"/>
              <a:sym typeface="Georgia"/>
            </a:endParaRPr>
          </a:p>
        </p:txBody>
      </p:sp>
      <p:sp>
        <p:nvSpPr>
          <p:cNvPr id="586" name="Google Shape;586;p47"/>
          <p:cNvSpPr/>
          <p:nvPr/>
        </p:nvSpPr>
        <p:spPr>
          <a:xfrm>
            <a:off x="7178040" y="4983480"/>
            <a:ext cx="4434840" cy="731520"/>
          </a:xfrm>
          <a:prstGeom prst="rect">
            <a:avLst/>
          </a:prstGeom>
          <a:noFill/>
          <a:ln>
            <a:noFill/>
          </a:ln>
        </p:spPr>
        <p:txBody>
          <a:bodyPr anchorCtr="0" anchor="t" bIns="0" lIns="0" spcFirstLastPara="1" rIns="0" wrap="square" tIns="0">
            <a:noAutofit/>
          </a:bodyPr>
          <a:lstStyle/>
          <a:p>
            <a:pPr indent="-317500" lvl="0" marL="457200" rtl="0" algn="l">
              <a:lnSpc>
                <a:spcPct val="115000"/>
              </a:lnSpc>
              <a:spcBef>
                <a:spcPts val="0"/>
              </a:spcBef>
              <a:spcAft>
                <a:spcPts val="0"/>
              </a:spcAft>
              <a:buClr>
                <a:schemeClr val="dk2"/>
              </a:buClr>
              <a:buSzPts val="1400"/>
              <a:buFont typeface="Georgia"/>
              <a:buChar char="➔"/>
            </a:pPr>
            <a:r>
              <a:rPr lang="en-US" spc="-36">
                <a:solidFill>
                  <a:schemeClr val="dk2"/>
                </a:solidFill>
                <a:latin typeface="Georgia"/>
                <a:ea typeface="Georgia"/>
                <a:cs typeface="Georgia"/>
                <a:sym typeface="Georgia"/>
              </a:rPr>
              <a:t>The difference between Gen AI and others– Generative AI's creative abilities to create text, music, images etc. mark a significant development in AI technology.</a:t>
            </a:r>
            <a:endParaRPr spc="-36">
              <a:solidFill>
                <a:schemeClr val="dk2"/>
              </a:solidFill>
              <a:latin typeface="Georgia"/>
              <a:ea typeface="Georgia"/>
              <a:cs typeface="Georgia"/>
              <a:sym typeface="Georgia"/>
            </a:endParaRPr>
          </a:p>
          <a:p>
            <a:pPr indent="0" lvl="0" marL="0" marR="0" rtl="0" algn="l">
              <a:spcBef>
                <a:spcPts val="1200"/>
              </a:spcBef>
              <a:spcAft>
                <a:spcPts val="0"/>
              </a:spcAft>
              <a:buClr>
                <a:srgbClr val="5B6066"/>
              </a:buClr>
              <a:buSzPts val="1400"/>
              <a:buFont typeface="Calibri"/>
              <a:buNone/>
            </a:pPr>
            <a:r>
              <a:t/>
            </a:r>
            <a:endParaRPr>
              <a:solidFill>
                <a:srgbClr val="5B6066"/>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591" name="Shape 591"/>
        <p:cNvGrpSpPr/>
        <p:nvPr/>
      </p:nvGrpSpPr>
      <p:grpSpPr>
        <a:xfrm>
          <a:off x="0" y="0"/>
          <a:ext cx="0" cy="0"/>
          <a:chOff x="0" y="0"/>
          <a:chExt cx="0" cy="0"/>
        </a:xfrm>
      </p:grpSpPr>
      <p:sp>
        <p:nvSpPr>
          <p:cNvPr id="592" name="Google Shape;592;p48"/>
          <p:cNvSpPr/>
          <p:nvPr/>
        </p:nvSpPr>
        <p:spPr>
          <a:xfrm>
            <a:off x="640080" y="365760"/>
            <a:ext cx="82296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lang="en-US" sz="1100">
                <a:solidFill>
                  <a:srgbClr val="8A6516"/>
                </a:solidFill>
                <a:latin typeface="Calibri"/>
                <a:ea typeface="Calibri"/>
                <a:cs typeface="Calibri"/>
                <a:sym typeface="Calibri"/>
              </a:rPr>
              <a:t>Key Differentiator </a:t>
            </a:r>
            <a:endParaRPr b="1" i="0" sz="1100" u="none" cap="none" strike="noStrike">
              <a:solidFill>
                <a:srgbClr val="8A6516"/>
              </a:solidFill>
              <a:latin typeface="Calibri"/>
              <a:ea typeface="Calibri"/>
              <a:cs typeface="Calibri"/>
              <a:sym typeface="Calibri"/>
            </a:endParaRPr>
          </a:p>
        </p:txBody>
      </p:sp>
      <p:sp>
        <p:nvSpPr>
          <p:cNvPr id="593" name="Google Shape;593;p48"/>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594" name="Google Shape;594;p48"/>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6</a:t>
            </a:r>
            <a:endParaRPr b="0" i="0" sz="1000" u="none" cap="none" strike="noStrike">
              <a:solidFill>
                <a:schemeClr val="dk1"/>
              </a:solidFill>
              <a:latin typeface="Calibri"/>
              <a:ea typeface="Calibri"/>
              <a:cs typeface="Calibri"/>
              <a:sym typeface="Calibri"/>
            </a:endParaRPr>
          </a:p>
        </p:txBody>
      </p:sp>
      <p:sp>
        <p:nvSpPr>
          <p:cNvPr id="595" name="Google Shape;595;p48"/>
          <p:cNvSpPr txBox="1"/>
          <p:nvPr/>
        </p:nvSpPr>
        <p:spPr>
          <a:xfrm>
            <a:off x="548640" y="658368"/>
            <a:ext cx="110643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0F2D3F"/>
                </a:solidFill>
                <a:latin typeface="Georgia"/>
                <a:ea typeface="Georgia"/>
                <a:cs typeface="Georgia"/>
                <a:sym typeface="Georgia"/>
              </a:rPr>
              <a:t>Automation (traditional ‘AI’) vs </a:t>
            </a:r>
            <a:r>
              <a:rPr b="1" lang="en-US" sz="2400">
                <a:solidFill>
                  <a:srgbClr val="0F2D3F"/>
                </a:solidFill>
                <a:latin typeface="Georgia"/>
                <a:ea typeface="Georgia"/>
                <a:cs typeface="Georgia"/>
                <a:sym typeface="Georgia"/>
              </a:rPr>
              <a:t>Artificial</a:t>
            </a:r>
            <a:r>
              <a:rPr b="1" lang="en-US" sz="2400">
                <a:solidFill>
                  <a:srgbClr val="0F2D3F"/>
                </a:solidFill>
                <a:latin typeface="Georgia"/>
                <a:ea typeface="Georgia"/>
                <a:cs typeface="Georgia"/>
                <a:sym typeface="Georgia"/>
              </a:rPr>
              <a:t> Intelligence (Generative AI)</a:t>
            </a:r>
            <a:endParaRPr b="1" sz="2400">
              <a:solidFill>
                <a:srgbClr val="0F2D3F"/>
              </a:solidFill>
              <a:latin typeface="Georgia"/>
              <a:ea typeface="Georgia"/>
              <a:cs typeface="Georgia"/>
              <a:sym typeface="Georgia"/>
            </a:endParaRPr>
          </a:p>
        </p:txBody>
      </p:sp>
      <p:sp>
        <p:nvSpPr>
          <p:cNvPr id="596" name="Google Shape;596;p48"/>
          <p:cNvSpPr/>
          <p:nvPr/>
        </p:nvSpPr>
        <p:spPr>
          <a:xfrm>
            <a:off x="548640" y="1600200"/>
            <a:ext cx="5349300" cy="16002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7" name="Google Shape;597;p48"/>
          <p:cNvSpPr txBox="1"/>
          <p:nvPr/>
        </p:nvSpPr>
        <p:spPr>
          <a:xfrm>
            <a:off x="868680" y="1783080"/>
            <a:ext cx="47550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8A6516"/>
                </a:solidFill>
                <a:latin typeface="Calibri"/>
                <a:ea typeface="Calibri"/>
                <a:cs typeface="Calibri"/>
                <a:sym typeface="Calibri"/>
              </a:rPr>
              <a:t>AUTOMATION</a:t>
            </a:r>
            <a:endParaRPr b="1" sz="1100">
              <a:solidFill>
                <a:srgbClr val="8A6516"/>
              </a:solidFill>
              <a:latin typeface="Calibri"/>
              <a:ea typeface="Calibri"/>
              <a:cs typeface="Calibri"/>
              <a:sym typeface="Calibri"/>
            </a:endParaRPr>
          </a:p>
        </p:txBody>
      </p:sp>
      <p:sp>
        <p:nvSpPr>
          <p:cNvPr id="598" name="Google Shape;598;p48"/>
          <p:cNvSpPr txBox="1"/>
          <p:nvPr/>
        </p:nvSpPr>
        <p:spPr>
          <a:xfrm>
            <a:off x="868680" y="2103120"/>
            <a:ext cx="4755000" cy="5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0F2D3F"/>
                </a:solidFill>
                <a:latin typeface="Georgia"/>
                <a:ea typeface="Georgia"/>
                <a:cs typeface="Georgia"/>
                <a:sym typeface="Georgia"/>
              </a:rPr>
              <a:t>Follows the rules we set</a:t>
            </a:r>
            <a:endParaRPr sz="2400">
              <a:solidFill>
                <a:srgbClr val="0F2D3F"/>
              </a:solidFill>
              <a:latin typeface="Georgia"/>
              <a:ea typeface="Georgia"/>
              <a:cs typeface="Georgia"/>
              <a:sym typeface="Georgia"/>
            </a:endParaRPr>
          </a:p>
        </p:txBody>
      </p:sp>
      <p:sp>
        <p:nvSpPr>
          <p:cNvPr id="599" name="Google Shape;599;p48"/>
          <p:cNvSpPr txBox="1"/>
          <p:nvPr/>
        </p:nvSpPr>
        <p:spPr>
          <a:xfrm>
            <a:off x="868675" y="2514647"/>
            <a:ext cx="4755000" cy="5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1F2328"/>
                </a:solidFill>
                <a:latin typeface="Calibri"/>
                <a:ea typeface="Calibri"/>
                <a:cs typeface="Calibri"/>
                <a:sym typeface="Calibri"/>
              </a:rPr>
              <a:t>Algorithmic</a:t>
            </a:r>
            <a:r>
              <a:rPr lang="en-US" sz="1500">
                <a:solidFill>
                  <a:srgbClr val="1F2328"/>
                </a:solidFill>
                <a:latin typeface="Calibri"/>
                <a:ea typeface="Calibri"/>
                <a:cs typeface="Calibri"/>
                <a:sym typeface="Calibri"/>
              </a:rPr>
              <a:t> processing, historical data, pattern recognition. </a:t>
            </a:r>
            <a:endParaRPr sz="1500">
              <a:solidFill>
                <a:srgbClr val="1F2328"/>
              </a:solidFill>
              <a:latin typeface="Calibri"/>
              <a:ea typeface="Calibri"/>
              <a:cs typeface="Calibri"/>
              <a:sym typeface="Calibri"/>
            </a:endParaRPr>
          </a:p>
        </p:txBody>
      </p:sp>
      <p:sp>
        <p:nvSpPr>
          <p:cNvPr id="600" name="Google Shape;600;p48"/>
          <p:cNvSpPr/>
          <p:nvPr/>
        </p:nvSpPr>
        <p:spPr>
          <a:xfrm>
            <a:off x="6263640" y="1600200"/>
            <a:ext cx="5349300" cy="1600200"/>
          </a:xfrm>
          <a:prstGeom prst="roundRect">
            <a:avLst>
              <a:gd fmla="val 16667" name="adj"/>
            </a:avLst>
          </a:prstGeom>
          <a:solidFill>
            <a:srgbClr val="0F2D3F"/>
          </a:solidFill>
          <a:ln cap="flat" cmpd="sng" w="952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1" name="Google Shape;601;p48"/>
          <p:cNvSpPr txBox="1"/>
          <p:nvPr/>
        </p:nvSpPr>
        <p:spPr>
          <a:xfrm>
            <a:off x="6583680" y="1783080"/>
            <a:ext cx="47550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C9A04E"/>
                </a:solidFill>
                <a:latin typeface="Calibri"/>
                <a:ea typeface="Calibri"/>
                <a:cs typeface="Calibri"/>
                <a:sym typeface="Calibri"/>
              </a:rPr>
              <a:t>ARTIFICIAL INTELLIGENCE (Gen AI)</a:t>
            </a:r>
            <a:endParaRPr b="1" sz="1100">
              <a:solidFill>
                <a:srgbClr val="C9A04E"/>
              </a:solidFill>
              <a:latin typeface="Calibri"/>
              <a:ea typeface="Calibri"/>
              <a:cs typeface="Calibri"/>
              <a:sym typeface="Calibri"/>
            </a:endParaRPr>
          </a:p>
        </p:txBody>
      </p:sp>
      <p:sp>
        <p:nvSpPr>
          <p:cNvPr id="602" name="Google Shape;602;p48"/>
          <p:cNvSpPr txBox="1"/>
          <p:nvPr/>
        </p:nvSpPr>
        <p:spPr>
          <a:xfrm>
            <a:off x="6583680" y="2103120"/>
            <a:ext cx="4755000" cy="5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3F1EA"/>
                </a:solidFill>
                <a:latin typeface="Georgia"/>
                <a:ea typeface="Georgia"/>
                <a:cs typeface="Georgia"/>
                <a:sym typeface="Georgia"/>
              </a:rPr>
              <a:t>Learns from data</a:t>
            </a:r>
            <a:endParaRPr sz="2400">
              <a:solidFill>
                <a:srgbClr val="F3F1EA"/>
              </a:solidFill>
              <a:latin typeface="Georgia"/>
              <a:ea typeface="Georgia"/>
              <a:cs typeface="Georgia"/>
              <a:sym typeface="Georgia"/>
            </a:endParaRPr>
          </a:p>
        </p:txBody>
      </p:sp>
      <p:sp>
        <p:nvSpPr>
          <p:cNvPr id="603" name="Google Shape;603;p48"/>
          <p:cNvSpPr txBox="1"/>
          <p:nvPr/>
        </p:nvSpPr>
        <p:spPr>
          <a:xfrm>
            <a:off x="6583675" y="2514647"/>
            <a:ext cx="4755000" cy="5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B9C4CB"/>
                </a:solidFill>
                <a:latin typeface="Calibri"/>
                <a:ea typeface="Calibri"/>
                <a:cs typeface="Calibri"/>
                <a:sym typeface="Calibri"/>
              </a:rPr>
              <a:t>Mimics</a:t>
            </a:r>
            <a:r>
              <a:rPr lang="en-US" sz="1500">
                <a:solidFill>
                  <a:srgbClr val="B9C4CB"/>
                </a:solidFill>
                <a:latin typeface="Calibri"/>
                <a:ea typeface="Calibri"/>
                <a:cs typeface="Calibri"/>
                <a:sym typeface="Calibri"/>
              </a:rPr>
              <a:t> human intelligence– predicts, understands or creates something new.</a:t>
            </a:r>
            <a:endParaRPr sz="1500">
              <a:solidFill>
                <a:srgbClr val="B9C4CB"/>
              </a:solidFill>
              <a:latin typeface="Calibri"/>
              <a:ea typeface="Calibri"/>
              <a:cs typeface="Calibri"/>
              <a:sym typeface="Calibri"/>
            </a:endParaRPr>
          </a:p>
        </p:txBody>
      </p:sp>
      <p:sp>
        <p:nvSpPr>
          <p:cNvPr id="604" name="Google Shape;604;p48"/>
          <p:cNvSpPr txBox="1"/>
          <p:nvPr/>
        </p:nvSpPr>
        <p:spPr>
          <a:xfrm>
            <a:off x="548640" y="3474720"/>
            <a:ext cx="110643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8A6516"/>
                </a:solidFill>
                <a:latin typeface="Calibri"/>
                <a:ea typeface="Calibri"/>
                <a:cs typeface="Calibri"/>
                <a:sym typeface="Calibri"/>
              </a:rPr>
              <a:t>EVERYDAY EXAMPLES</a:t>
            </a:r>
            <a:endParaRPr b="1" sz="1100">
              <a:solidFill>
                <a:srgbClr val="8A6516"/>
              </a:solidFill>
              <a:latin typeface="Calibri"/>
              <a:ea typeface="Calibri"/>
              <a:cs typeface="Calibri"/>
              <a:sym typeface="Calibri"/>
            </a:endParaRPr>
          </a:p>
        </p:txBody>
      </p:sp>
      <p:sp>
        <p:nvSpPr>
          <p:cNvPr id="605" name="Google Shape;605;p48"/>
          <p:cNvSpPr/>
          <p:nvPr/>
        </p:nvSpPr>
        <p:spPr>
          <a:xfrm>
            <a:off x="548640" y="3840480"/>
            <a:ext cx="2103000" cy="20574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6" name="Google Shape;606;p48"/>
          <p:cNvSpPr/>
          <p:nvPr/>
        </p:nvSpPr>
        <p:spPr>
          <a:xfrm>
            <a:off x="777240" y="4041648"/>
            <a:ext cx="1234500" cy="292500"/>
          </a:xfrm>
          <a:prstGeom prst="roundRect">
            <a:avLst>
              <a:gd fmla="val 16667" name="adj"/>
            </a:avLst>
          </a:prstGeom>
          <a:solidFill>
            <a:srgbClr val="EFE6D2"/>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solidFill>
                  <a:srgbClr val="0F2D3F"/>
                </a:solidFill>
                <a:latin typeface="Calibri"/>
                <a:ea typeface="Calibri"/>
                <a:cs typeface="Calibri"/>
                <a:sym typeface="Calibri"/>
              </a:rPr>
              <a:t>BOTH</a:t>
            </a:r>
            <a:endParaRPr b="1" sz="1000">
              <a:solidFill>
                <a:srgbClr val="0F2D3F"/>
              </a:solidFill>
              <a:latin typeface="Calibri"/>
              <a:ea typeface="Calibri"/>
              <a:cs typeface="Calibri"/>
              <a:sym typeface="Calibri"/>
            </a:endParaRPr>
          </a:p>
        </p:txBody>
      </p:sp>
      <p:sp>
        <p:nvSpPr>
          <p:cNvPr id="607" name="Google Shape;607;p48"/>
          <p:cNvSpPr txBox="1"/>
          <p:nvPr/>
        </p:nvSpPr>
        <p:spPr>
          <a:xfrm>
            <a:off x="777240" y="4462272"/>
            <a:ext cx="1691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F2D3F"/>
                </a:solidFill>
                <a:latin typeface="Georgia"/>
                <a:ea typeface="Georgia"/>
                <a:cs typeface="Georgia"/>
                <a:sym typeface="Georgia"/>
              </a:rPr>
              <a:t>GPS navigation</a:t>
            </a:r>
            <a:endParaRPr sz="1700">
              <a:solidFill>
                <a:srgbClr val="0F2D3F"/>
              </a:solidFill>
              <a:latin typeface="Georgia"/>
              <a:ea typeface="Georgia"/>
              <a:cs typeface="Georgia"/>
              <a:sym typeface="Georgia"/>
            </a:endParaRPr>
          </a:p>
        </p:txBody>
      </p:sp>
      <p:sp>
        <p:nvSpPr>
          <p:cNvPr id="608" name="Google Shape;608;p48"/>
          <p:cNvSpPr txBox="1"/>
          <p:nvPr/>
        </p:nvSpPr>
        <p:spPr>
          <a:xfrm>
            <a:off x="777240" y="4892040"/>
            <a:ext cx="16917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5B6066"/>
                </a:solidFill>
                <a:latin typeface="Calibri"/>
                <a:ea typeface="Calibri"/>
                <a:cs typeface="Calibri"/>
                <a:sym typeface="Calibri"/>
              </a:rPr>
              <a:t>Fixed route rules, plus AI predicting traffic and arrival times</a:t>
            </a:r>
            <a:endParaRPr sz="1300">
              <a:solidFill>
                <a:srgbClr val="5B6066"/>
              </a:solidFill>
              <a:latin typeface="Calibri"/>
              <a:ea typeface="Calibri"/>
              <a:cs typeface="Calibri"/>
              <a:sym typeface="Calibri"/>
            </a:endParaRPr>
          </a:p>
        </p:txBody>
      </p:sp>
      <p:sp>
        <p:nvSpPr>
          <p:cNvPr id="609" name="Google Shape;609;p48"/>
          <p:cNvSpPr/>
          <p:nvPr/>
        </p:nvSpPr>
        <p:spPr>
          <a:xfrm>
            <a:off x="2788920" y="3840480"/>
            <a:ext cx="2103000" cy="20574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0" name="Google Shape;610;p48"/>
          <p:cNvSpPr/>
          <p:nvPr/>
        </p:nvSpPr>
        <p:spPr>
          <a:xfrm>
            <a:off x="3017520" y="4041648"/>
            <a:ext cx="1234500" cy="292500"/>
          </a:xfrm>
          <a:prstGeom prst="roundRect">
            <a:avLst>
              <a:gd fmla="val 16667" name="adj"/>
            </a:avLst>
          </a:prstGeom>
          <a:solidFill>
            <a:srgbClr val="0F2D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solidFill>
                  <a:srgbClr val="F3F1EA"/>
                </a:solidFill>
                <a:latin typeface="Calibri"/>
                <a:ea typeface="Calibri"/>
                <a:cs typeface="Calibri"/>
                <a:sym typeface="Calibri"/>
              </a:rPr>
              <a:t>AI</a:t>
            </a:r>
            <a:endParaRPr b="1" sz="1000">
              <a:solidFill>
                <a:srgbClr val="F3F1EA"/>
              </a:solidFill>
              <a:latin typeface="Calibri"/>
              <a:ea typeface="Calibri"/>
              <a:cs typeface="Calibri"/>
              <a:sym typeface="Calibri"/>
            </a:endParaRPr>
          </a:p>
        </p:txBody>
      </p:sp>
      <p:sp>
        <p:nvSpPr>
          <p:cNvPr id="611" name="Google Shape;611;p48"/>
          <p:cNvSpPr txBox="1"/>
          <p:nvPr/>
        </p:nvSpPr>
        <p:spPr>
          <a:xfrm>
            <a:off x="3017520" y="4462272"/>
            <a:ext cx="1691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F2D3F"/>
                </a:solidFill>
                <a:latin typeface="Georgia"/>
                <a:ea typeface="Georgia"/>
                <a:cs typeface="Georgia"/>
                <a:sym typeface="Georgia"/>
              </a:rPr>
              <a:t>Text to speech</a:t>
            </a:r>
            <a:endParaRPr sz="1700">
              <a:solidFill>
                <a:srgbClr val="0F2D3F"/>
              </a:solidFill>
              <a:latin typeface="Georgia"/>
              <a:ea typeface="Georgia"/>
              <a:cs typeface="Georgia"/>
              <a:sym typeface="Georgia"/>
            </a:endParaRPr>
          </a:p>
        </p:txBody>
      </p:sp>
      <p:sp>
        <p:nvSpPr>
          <p:cNvPr id="612" name="Google Shape;612;p48"/>
          <p:cNvSpPr txBox="1"/>
          <p:nvPr/>
        </p:nvSpPr>
        <p:spPr>
          <a:xfrm>
            <a:off x="3017520" y="4892040"/>
            <a:ext cx="16917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5B6066"/>
                </a:solidFill>
                <a:latin typeface="Calibri"/>
                <a:ea typeface="Calibri"/>
                <a:cs typeface="Calibri"/>
                <a:sym typeface="Calibri"/>
              </a:rPr>
              <a:t>Natural voices learned from real human speech</a:t>
            </a:r>
            <a:endParaRPr sz="1300">
              <a:solidFill>
                <a:srgbClr val="5B6066"/>
              </a:solidFill>
              <a:latin typeface="Calibri"/>
              <a:ea typeface="Calibri"/>
              <a:cs typeface="Calibri"/>
              <a:sym typeface="Calibri"/>
            </a:endParaRPr>
          </a:p>
        </p:txBody>
      </p:sp>
      <p:sp>
        <p:nvSpPr>
          <p:cNvPr id="613" name="Google Shape;613;p48"/>
          <p:cNvSpPr/>
          <p:nvPr/>
        </p:nvSpPr>
        <p:spPr>
          <a:xfrm>
            <a:off x="5029200" y="3840480"/>
            <a:ext cx="2103000" cy="20574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4" name="Google Shape;614;p48"/>
          <p:cNvSpPr/>
          <p:nvPr/>
        </p:nvSpPr>
        <p:spPr>
          <a:xfrm>
            <a:off x="5257800" y="4041648"/>
            <a:ext cx="1234500" cy="292500"/>
          </a:xfrm>
          <a:prstGeom prst="roundRect">
            <a:avLst>
              <a:gd fmla="val 16667" name="adj"/>
            </a:avLst>
          </a:prstGeom>
          <a:solidFill>
            <a:srgbClr val="0F2D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solidFill>
                  <a:srgbClr val="F3F1EA"/>
                </a:solidFill>
                <a:latin typeface="Calibri"/>
                <a:ea typeface="Calibri"/>
                <a:cs typeface="Calibri"/>
                <a:sym typeface="Calibri"/>
              </a:rPr>
              <a:t>AI</a:t>
            </a:r>
            <a:endParaRPr b="1" sz="1000">
              <a:solidFill>
                <a:srgbClr val="F3F1EA"/>
              </a:solidFill>
              <a:latin typeface="Calibri"/>
              <a:ea typeface="Calibri"/>
              <a:cs typeface="Calibri"/>
              <a:sym typeface="Calibri"/>
            </a:endParaRPr>
          </a:p>
        </p:txBody>
      </p:sp>
      <p:sp>
        <p:nvSpPr>
          <p:cNvPr id="615" name="Google Shape;615;p48"/>
          <p:cNvSpPr txBox="1"/>
          <p:nvPr/>
        </p:nvSpPr>
        <p:spPr>
          <a:xfrm>
            <a:off x="5257800" y="4462272"/>
            <a:ext cx="1691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F2D3F"/>
                </a:solidFill>
                <a:latin typeface="Georgia"/>
                <a:ea typeface="Georgia"/>
                <a:cs typeface="Georgia"/>
                <a:sym typeface="Georgia"/>
              </a:rPr>
              <a:t>Google search</a:t>
            </a:r>
            <a:endParaRPr sz="1700">
              <a:solidFill>
                <a:srgbClr val="0F2D3F"/>
              </a:solidFill>
              <a:latin typeface="Georgia"/>
              <a:ea typeface="Georgia"/>
              <a:cs typeface="Georgia"/>
              <a:sym typeface="Georgia"/>
            </a:endParaRPr>
          </a:p>
        </p:txBody>
      </p:sp>
      <p:sp>
        <p:nvSpPr>
          <p:cNvPr id="616" name="Google Shape;616;p48"/>
          <p:cNvSpPr txBox="1"/>
          <p:nvPr/>
        </p:nvSpPr>
        <p:spPr>
          <a:xfrm>
            <a:off x="5257800" y="4892040"/>
            <a:ext cx="16917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5B6066"/>
                </a:solidFill>
                <a:latin typeface="Calibri"/>
                <a:ea typeface="Calibri"/>
                <a:cs typeface="Calibri"/>
                <a:sym typeface="Calibri"/>
              </a:rPr>
              <a:t>Works out what you mean and ranks the best results</a:t>
            </a:r>
            <a:endParaRPr sz="1300">
              <a:solidFill>
                <a:srgbClr val="5B6066"/>
              </a:solidFill>
              <a:latin typeface="Calibri"/>
              <a:ea typeface="Calibri"/>
              <a:cs typeface="Calibri"/>
              <a:sym typeface="Calibri"/>
            </a:endParaRPr>
          </a:p>
        </p:txBody>
      </p:sp>
      <p:sp>
        <p:nvSpPr>
          <p:cNvPr id="617" name="Google Shape;617;p48"/>
          <p:cNvSpPr/>
          <p:nvPr/>
        </p:nvSpPr>
        <p:spPr>
          <a:xfrm>
            <a:off x="7269480" y="3840480"/>
            <a:ext cx="2103000" cy="20574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8" name="Google Shape;618;p48"/>
          <p:cNvSpPr/>
          <p:nvPr/>
        </p:nvSpPr>
        <p:spPr>
          <a:xfrm>
            <a:off x="7498080" y="4041648"/>
            <a:ext cx="1417200" cy="292500"/>
          </a:xfrm>
          <a:prstGeom prst="roundRect">
            <a:avLst>
              <a:gd fmla="val 16667" name="adj"/>
            </a:avLst>
          </a:prstGeom>
          <a:solidFill>
            <a:srgbClr val="F6F4E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solidFill>
                  <a:srgbClr val="0F2D3F"/>
                </a:solidFill>
                <a:latin typeface="Calibri"/>
                <a:ea typeface="Calibri"/>
                <a:cs typeface="Calibri"/>
                <a:sym typeface="Calibri"/>
              </a:rPr>
              <a:t>AUTOMATION</a:t>
            </a:r>
            <a:endParaRPr b="1" sz="1000">
              <a:solidFill>
                <a:srgbClr val="0F2D3F"/>
              </a:solidFill>
              <a:latin typeface="Calibri"/>
              <a:ea typeface="Calibri"/>
              <a:cs typeface="Calibri"/>
              <a:sym typeface="Calibri"/>
            </a:endParaRPr>
          </a:p>
        </p:txBody>
      </p:sp>
      <p:sp>
        <p:nvSpPr>
          <p:cNvPr id="619" name="Google Shape;619;p48"/>
          <p:cNvSpPr txBox="1"/>
          <p:nvPr/>
        </p:nvSpPr>
        <p:spPr>
          <a:xfrm>
            <a:off x="7498080" y="4462272"/>
            <a:ext cx="1691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F2D3F"/>
                </a:solidFill>
                <a:latin typeface="Georgia"/>
                <a:ea typeface="Georgia"/>
                <a:cs typeface="Georgia"/>
                <a:sym typeface="Georgia"/>
              </a:rPr>
              <a:t>Database tools</a:t>
            </a:r>
            <a:endParaRPr sz="1700">
              <a:solidFill>
                <a:srgbClr val="0F2D3F"/>
              </a:solidFill>
              <a:latin typeface="Georgia"/>
              <a:ea typeface="Georgia"/>
              <a:cs typeface="Georgia"/>
              <a:sym typeface="Georgia"/>
            </a:endParaRPr>
          </a:p>
        </p:txBody>
      </p:sp>
      <p:sp>
        <p:nvSpPr>
          <p:cNvPr id="620" name="Google Shape;620;p48"/>
          <p:cNvSpPr txBox="1"/>
          <p:nvPr/>
        </p:nvSpPr>
        <p:spPr>
          <a:xfrm>
            <a:off x="7498080" y="4892040"/>
            <a:ext cx="16917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5B6066"/>
                </a:solidFill>
                <a:latin typeface="Calibri"/>
                <a:ea typeface="Calibri"/>
                <a:cs typeface="Calibri"/>
                <a:sym typeface="Calibri"/>
              </a:rPr>
              <a:t>Rules, filters and scheduled reports, e.g. bank feed rules</a:t>
            </a:r>
            <a:endParaRPr sz="1300">
              <a:solidFill>
                <a:srgbClr val="5B6066"/>
              </a:solidFill>
              <a:latin typeface="Calibri"/>
              <a:ea typeface="Calibri"/>
              <a:cs typeface="Calibri"/>
              <a:sym typeface="Calibri"/>
            </a:endParaRPr>
          </a:p>
        </p:txBody>
      </p:sp>
      <p:sp>
        <p:nvSpPr>
          <p:cNvPr id="621" name="Google Shape;621;p48"/>
          <p:cNvSpPr/>
          <p:nvPr/>
        </p:nvSpPr>
        <p:spPr>
          <a:xfrm>
            <a:off x="9509760" y="3840480"/>
            <a:ext cx="2103000" cy="2057400"/>
          </a:xfrm>
          <a:prstGeom prst="roundRect">
            <a:avLst>
              <a:gd fmla="val 1666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2" name="Google Shape;622;p48"/>
          <p:cNvSpPr/>
          <p:nvPr/>
        </p:nvSpPr>
        <p:spPr>
          <a:xfrm>
            <a:off x="9738360" y="4041648"/>
            <a:ext cx="1234500" cy="292500"/>
          </a:xfrm>
          <a:prstGeom prst="roundRect">
            <a:avLst>
              <a:gd fmla="val 16667" name="adj"/>
            </a:avLst>
          </a:prstGeom>
          <a:solidFill>
            <a:srgbClr val="EFE6D2"/>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000">
                <a:solidFill>
                  <a:srgbClr val="0F2D3F"/>
                </a:solidFill>
                <a:latin typeface="Calibri"/>
                <a:ea typeface="Calibri"/>
                <a:cs typeface="Calibri"/>
                <a:sym typeface="Calibri"/>
              </a:rPr>
              <a:t>BOTH</a:t>
            </a:r>
            <a:endParaRPr b="1" sz="1000">
              <a:solidFill>
                <a:srgbClr val="0F2D3F"/>
              </a:solidFill>
              <a:latin typeface="Calibri"/>
              <a:ea typeface="Calibri"/>
              <a:cs typeface="Calibri"/>
              <a:sym typeface="Calibri"/>
            </a:endParaRPr>
          </a:p>
        </p:txBody>
      </p:sp>
      <p:sp>
        <p:nvSpPr>
          <p:cNvPr id="623" name="Google Shape;623;p48"/>
          <p:cNvSpPr txBox="1"/>
          <p:nvPr/>
        </p:nvSpPr>
        <p:spPr>
          <a:xfrm>
            <a:off x="9738360" y="4462272"/>
            <a:ext cx="16917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0F2D3F"/>
                </a:solidFill>
                <a:latin typeface="Georgia"/>
                <a:ea typeface="Georgia"/>
                <a:cs typeface="Georgia"/>
                <a:sym typeface="Georgia"/>
              </a:rPr>
              <a:t>Chatbots</a:t>
            </a:r>
            <a:endParaRPr sz="1700">
              <a:solidFill>
                <a:srgbClr val="0F2D3F"/>
              </a:solidFill>
              <a:latin typeface="Georgia"/>
              <a:ea typeface="Georgia"/>
              <a:cs typeface="Georgia"/>
              <a:sym typeface="Georgia"/>
            </a:endParaRPr>
          </a:p>
        </p:txBody>
      </p:sp>
      <p:sp>
        <p:nvSpPr>
          <p:cNvPr id="624" name="Google Shape;624;p48"/>
          <p:cNvSpPr txBox="1"/>
          <p:nvPr/>
        </p:nvSpPr>
        <p:spPr>
          <a:xfrm>
            <a:off x="9738360" y="4892040"/>
            <a:ext cx="16917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5B6066"/>
                </a:solidFill>
                <a:latin typeface="Calibri"/>
                <a:ea typeface="Calibri"/>
                <a:cs typeface="Calibri"/>
                <a:sym typeface="Calibri"/>
              </a:rPr>
              <a:t>“Press 1 for billing” is automation; answering free-text questions is AI</a:t>
            </a:r>
            <a:endParaRPr sz="1300">
              <a:solidFill>
                <a:srgbClr val="5B6066"/>
              </a:solidFill>
              <a:latin typeface="Calibri"/>
              <a:ea typeface="Calibri"/>
              <a:cs typeface="Calibri"/>
              <a:sym typeface="Calibri"/>
            </a:endParaRPr>
          </a:p>
        </p:txBody>
      </p:sp>
      <p:sp>
        <p:nvSpPr>
          <p:cNvPr id="625" name="Google Shape;625;p48"/>
          <p:cNvSpPr txBox="1"/>
          <p:nvPr/>
        </p:nvSpPr>
        <p:spPr>
          <a:xfrm>
            <a:off x="548640" y="5989320"/>
            <a:ext cx="110643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rgbClr val="0F2D3F"/>
                </a:solidFill>
                <a:latin typeface="Calibri"/>
                <a:ea typeface="Calibri"/>
                <a:cs typeface="Calibri"/>
                <a:sym typeface="Calibri"/>
              </a:rPr>
              <a:t>AI is not new, as demonstrated it is already all around us. What is new is that now anyone can now talk to it directly.</a:t>
            </a:r>
            <a:endParaRPr b="1">
              <a:solidFill>
                <a:srgbClr val="0F2D3F"/>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630" name="Shape 630"/>
        <p:cNvGrpSpPr/>
        <p:nvPr/>
      </p:nvGrpSpPr>
      <p:grpSpPr>
        <a:xfrm>
          <a:off x="0" y="0"/>
          <a:ext cx="0" cy="0"/>
          <a:chOff x="0" y="0"/>
          <a:chExt cx="0" cy="0"/>
        </a:xfrm>
      </p:grpSpPr>
      <p:sp>
        <p:nvSpPr>
          <p:cNvPr id="631" name="Google Shape;631;p49"/>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INDUSTRY CONTEXT</a:t>
            </a:r>
            <a:endParaRPr b="0" i="0" sz="1100" u="none" cap="none" strike="noStrike">
              <a:solidFill>
                <a:schemeClr val="dk1"/>
              </a:solidFill>
              <a:latin typeface="Calibri"/>
              <a:ea typeface="Calibri"/>
              <a:cs typeface="Calibri"/>
              <a:sym typeface="Calibri"/>
            </a:endParaRPr>
          </a:p>
        </p:txBody>
      </p:sp>
      <p:sp>
        <p:nvSpPr>
          <p:cNvPr id="632" name="Google Shape;632;p49"/>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lang="en-US" sz="2800">
                <a:solidFill>
                  <a:srgbClr val="0F2D3F"/>
                </a:solidFill>
                <a:latin typeface="Georgia"/>
                <a:ea typeface="Georgia"/>
                <a:cs typeface="Georgia"/>
                <a:sym typeface="Georgia"/>
              </a:rPr>
              <a:t>What accountants use AI for today</a:t>
            </a:r>
            <a:endParaRPr b="0" i="0" sz="2800" u="none" cap="none" strike="noStrike">
              <a:solidFill>
                <a:schemeClr val="dk1"/>
              </a:solidFill>
              <a:latin typeface="Calibri"/>
              <a:ea typeface="Calibri"/>
              <a:cs typeface="Calibri"/>
              <a:sym typeface="Calibri"/>
            </a:endParaRPr>
          </a:p>
        </p:txBody>
      </p:sp>
      <p:sp>
        <p:nvSpPr>
          <p:cNvPr id="633" name="Google Shape;633;p49"/>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634" name="Google Shape;634;p49"/>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7</a:t>
            </a:r>
            <a:endParaRPr b="0" i="0" sz="1000" u="none" cap="none" strike="noStrike">
              <a:solidFill>
                <a:schemeClr val="dk1"/>
              </a:solidFill>
              <a:latin typeface="Calibri"/>
              <a:ea typeface="Calibri"/>
              <a:cs typeface="Calibri"/>
              <a:sym typeface="Calibri"/>
            </a:endParaRPr>
          </a:p>
        </p:txBody>
      </p:sp>
      <p:sp>
        <p:nvSpPr>
          <p:cNvPr id="635" name="Google Shape;635;p49"/>
          <p:cNvSpPr/>
          <p:nvPr/>
        </p:nvSpPr>
        <p:spPr>
          <a:xfrm>
            <a:off x="548640" y="1691640"/>
            <a:ext cx="11064240" cy="1325880"/>
          </a:xfrm>
          <a:prstGeom prst="roundRect">
            <a:avLst>
              <a:gd fmla="val 551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9"/>
          <p:cNvSpPr/>
          <p:nvPr/>
        </p:nvSpPr>
        <p:spPr>
          <a:xfrm>
            <a:off x="822960" y="1801368"/>
            <a:ext cx="173736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4000"/>
              <a:buFont typeface="Georgia"/>
              <a:buNone/>
            </a:pPr>
            <a:r>
              <a:rPr lang="en-US" sz="4000">
                <a:solidFill>
                  <a:srgbClr val="8A6516"/>
                </a:solidFill>
                <a:latin typeface="Georgia"/>
                <a:ea typeface="Georgia"/>
                <a:cs typeface="Georgia"/>
                <a:sym typeface="Georgia"/>
              </a:rPr>
              <a:t>77%</a:t>
            </a:r>
            <a:endParaRPr b="0" i="0" sz="4000" u="none" cap="none" strike="noStrike">
              <a:solidFill>
                <a:schemeClr val="dk1"/>
              </a:solidFill>
              <a:latin typeface="Calibri"/>
              <a:ea typeface="Calibri"/>
              <a:cs typeface="Calibri"/>
              <a:sym typeface="Calibri"/>
            </a:endParaRPr>
          </a:p>
        </p:txBody>
      </p:sp>
      <p:sp>
        <p:nvSpPr>
          <p:cNvPr id="637" name="Google Shape;637;p49"/>
          <p:cNvSpPr/>
          <p:nvPr/>
        </p:nvSpPr>
        <p:spPr>
          <a:xfrm>
            <a:off x="822960" y="2532888"/>
            <a:ext cx="3108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500"/>
              <a:buFont typeface="Calibri"/>
              <a:buNone/>
            </a:pPr>
            <a:r>
              <a:rPr b="1" lang="en-US" sz="1500">
                <a:solidFill>
                  <a:srgbClr val="0F2D3F"/>
                </a:solidFill>
                <a:latin typeface="Calibri"/>
                <a:ea typeface="Calibri"/>
                <a:cs typeface="Calibri"/>
                <a:sym typeface="Calibri"/>
              </a:rPr>
              <a:t>Communication</a:t>
            </a:r>
            <a:endParaRPr b="0" i="0" sz="1500" u="none" cap="none" strike="noStrike">
              <a:solidFill>
                <a:schemeClr val="dk1"/>
              </a:solidFill>
              <a:latin typeface="Calibri"/>
              <a:ea typeface="Calibri"/>
              <a:cs typeface="Calibri"/>
              <a:sym typeface="Calibri"/>
            </a:endParaRPr>
          </a:p>
        </p:txBody>
      </p:sp>
      <p:sp>
        <p:nvSpPr>
          <p:cNvPr id="638" name="Google Shape;638;p49"/>
          <p:cNvSpPr/>
          <p:nvPr/>
        </p:nvSpPr>
        <p:spPr>
          <a:xfrm>
            <a:off x="3657600" y="1783080"/>
            <a:ext cx="7772400" cy="1143000"/>
          </a:xfrm>
          <a:prstGeom prst="rect">
            <a:avLst/>
          </a:prstGeom>
          <a:noFill/>
          <a:ln>
            <a:noFill/>
          </a:ln>
        </p:spPr>
        <p:txBody>
          <a:bodyPr anchorCtr="0" anchor="ctr" bIns="0" lIns="0" spcFirstLastPara="1" rIns="0" wrap="square" tIns="0">
            <a:noAutofit/>
          </a:bodyPr>
          <a:lstStyle/>
          <a:p>
            <a:pPr indent="-323850" lvl="0" marL="457200" marR="0" rtl="0" algn="l">
              <a:spcBef>
                <a:spcPts val="30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Drafting a client email chasing overdue year-end documents, in the right tone</a:t>
            </a:r>
            <a:endParaRPr sz="1500">
              <a:solidFill>
                <a:srgbClr val="1F2328"/>
              </a:solidFill>
              <a:latin typeface="Calibri"/>
              <a:ea typeface="Calibri"/>
              <a:cs typeface="Calibri"/>
              <a:sym typeface="Calibri"/>
            </a:endParaRPr>
          </a:p>
          <a:p>
            <a:pPr indent="-323850" lvl="0" marL="457200" marR="0" rtl="0" algn="l">
              <a:spcBef>
                <a:spcPts val="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Turning a technical HMRC update into a plain-English client message</a:t>
            </a:r>
            <a:endParaRPr sz="1500">
              <a:solidFill>
                <a:schemeClr val="dk1"/>
              </a:solidFill>
              <a:latin typeface="Calibri"/>
              <a:ea typeface="Calibri"/>
              <a:cs typeface="Calibri"/>
              <a:sym typeface="Calibri"/>
            </a:endParaRPr>
          </a:p>
          <a:p>
            <a:pPr indent="-323850" lvl="0" marL="457200" marR="0" rtl="0" algn="l">
              <a:spcBef>
                <a:spcPts val="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Drafting a first pass of a difficult message (e.g. a fee increase) for a colleague to personalise</a:t>
            </a:r>
            <a:endParaRPr b="0" i="0" sz="1500" u="none" cap="none" strike="noStrike">
              <a:solidFill>
                <a:schemeClr val="dk1"/>
              </a:solidFill>
              <a:latin typeface="Calibri"/>
              <a:ea typeface="Calibri"/>
              <a:cs typeface="Calibri"/>
              <a:sym typeface="Calibri"/>
            </a:endParaRPr>
          </a:p>
        </p:txBody>
      </p:sp>
      <p:sp>
        <p:nvSpPr>
          <p:cNvPr id="639" name="Google Shape;639;p49"/>
          <p:cNvSpPr/>
          <p:nvPr/>
        </p:nvSpPr>
        <p:spPr>
          <a:xfrm>
            <a:off x="548640" y="3172968"/>
            <a:ext cx="11064240" cy="1325880"/>
          </a:xfrm>
          <a:prstGeom prst="roundRect">
            <a:avLst>
              <a:gd fmla="val 551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9"/>
          <p:cNvSpPr/>
          <p:nvPr/>
        </p:nvSpPr>
        <p:spPr>
          <a:xfrm>
            <a:off x="822960" y="3282696"/>
            <a:ext cx="173736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4000"/>
              <a:buFont typeface="Georgia"/>
              <a:buNone/>
            </a:pPr>
            <a:r>
              <a:rPr lang="en-US" sz="4000">
                <a:solidFill>
                  <a:srgbClr val="8A6516"/>
                </a:solidFill>
                <a:latin typeface="Georgia"/>
                <a:ea typeface="Georgia"/>
                <a:cs typeface="Georgia"/>
                <a:sym typeface="Georgia"/>
              </a:rPr>
              <a:t>59%</a:t>
            </a:r>
            <a:endParaRPr b="0" i="0" sz="4000" u="none" cap="none" strike="noStrike">
              <a:solidFill>
                <a:schemeClr val="dk1"/>
              </a:solidFill>
              <a:latin typeface="Calibri"/>
              <a:ea typeface="Calibri"/>
              <a:cs typeface="Calibri"/>
              <a:sym typeface="Calibri"/>
            </a:endParaRPr>
          </a:p>
        </p:txBody>
      </p:sp>
      <p:sp>
        <p:nvSpPr>
          <p:cNvPr id="641" name="Google Shape;641;p49"/>
          <p:cNvSpPr/>
          <p:nvPr/>
        </p:nvSpPr>
        <p:spPr>
          <a:xfrm>
            <a:off x="822960" y="4014216"/>
            <a:ext cx="3108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500"/>
              <a:buFont typeface="Calibri"/>
              <a:buNone/>
            </a:pPr>
            <a:r>
              <a:rPr b="1" lang="en-US" sz="1500">
                <a:solidFill>
                  <a:srgbClr val="0F2D3F"/>
                </a:solidFill>
                <a:latin typeface="Calibri"/>
                <a:ea typeface="Calibri"/>
                <a:cs typeface="Calibri"/>
                <a:sym typeface="Calibri"/>
              </a:rPr>
              <a:t>Meeting notes &amp; actions</a:t>
            </a:r>
            <a:endParaRPr b="0" i="0" sz="1500" u="none" cap="none" strike="noStrike">
              <a:solidFill>
                <a:schemeClr val="dk1"/>
              </a:solidFill>
              <a:latin typeface="Calibri"/>
              <a:ea typeface="Calibri"/>
              <a:cs typeface="Calibri"/>
              <a:sym typeface="Calibri"/>
            </a:endParaRPr>
          </a:p>
        </p:txBody>
      </p:sp>
      <p:sp>
        <p:nvSpPr>
          <p:cNvPr id="642" name="Google Shape;642;p49"/>
          <p:cNvSpPr/>
          <p:nvPr/>
        </p:nvSpPr>
        <p:spPr>
          <a:xfrm>
            <a:off x="3657600" y="3264408"/>
            <a:ext cx="7772400" cy="1143000"/>
          </a:xfrm>
          <a:prstGeom prst="rect">
            <a:avLst/>
          </a:prstGeom>
          <a:noFill/>
          <a:ln>
            <a:noFill/>
          </a:ln>
        </p:spPr>
        <p:txBody>
          <a:bodyPr anchorCtr="0" anchor="ctr" bIns="0" lIns="0" spcFirstLastPara="1" rIns="0" wrap="square" tIns="0">
            <a:noAutofit/>
          </a:bodyPr>
          <a:lstStyle/>
          <a:p>
            <a:pPr indent="-323850" lvl="0" marL="457200" marR="0" rtl="0" algn="l">
              <a:spcBef>
                <a:spcPts val="0"/>
              </a:spcBef>
              <a:spcAft>
                <a:spcPts val="0"/>
              </a:spcAft>
              <a:buClr>
                <a:srgbClr val="1F2328"/>
              </a:buClr>
              <a:buSzPts val="1500"/>
              <a:buFont typeface="Calibri"/>
              <a:buChar char="❖"/>
            </a:pPr>
            <a:r>
              <a:rPr b="0" i="0" lang="en-US" sz="1500" u="none" cap="none" strike="noStrike">
                <a:solidFill>
                  <a:srgbClr val="1F2328"/>
                </a:solidFill>
                <a:latin typeface="Calibri"/>
                <a:ea typeface="Calibri"/>
                <a:cs typeface="Calibri"/>
                <a:sym typeface="Calibri"/>
              </a:rPr>
              <a:t>First-draft meeting notes from a Teams call, with actions assigned</a:t>
            </a:r>
            <a:endParaRPr b="0" i="0" sz="1500" u="none" cap="none" strike="noStrike">
              <a:solidFill>
                <a:schemeClr val="dk1"/>
              </a:solidFill>
              <a:latin typeface="Calibri"/>
              <a:ea typeface="Calibri"/>
              <a:cs typeface="Calibri"/>
              <a:sym typeface="Calibri"/>
            </a:endParaRPr>
          </a:p>
          <a:p>
            <a:pPr indent="-323850" lvl="0" marL="457200" marR="0" rtl="0" algn="l">
              <a:spcBef>
                <a:spcPts val="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Prepping talking points for a client meeting from past accounts and correspondence</a:t>
            </a:r>
            <a:endParaRPr b="0" i="0" sz="1500" u="none" cap="none" strike="noStrike">
              <a:solidFill>
                <a:schemeClr val="dk1"/>
              </a:solidFill>
              <a:latin typeface="Calibri"/>
              <a:ea typeface="Calibri"/>
              <a:cs typeface="Calibri"/>
              <a:sym typeface="Calibri"/>
            </a:endParaRPr>
          </a:p>
          <a:p>
            <a:pPr indent="-323850" lvl="0" marL="457200" marR="0" rtl="0" algn="l">
              <a:spcBef>
                <a:spcPts val="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Turning a client call transcript into a follow-up email</a:t>
            </a:r>
            <a:endParaRPr b="0" i="0" sz="1500" u="none" cap="none" strike="noStrike">
              <a:solidFill>
                <a:schemeClr val="dk1"/>
              </a:solidFill>
              <a:latin typeface="Calibri"/>
              <a:ea typeface="Calibri"/>
              <a:cs typeface="Calibri"/>
              <a:sym typeface="Calibri"/>
            </a:endParaRPr>
          </a:p>
        </p:txBody>
      </p:sp>
      <p:sp>
        <p:nvSpPr>
          <p:cNvPr id="643" name="Google Shape;643;p49"/>
          <p:cNvSpPr/>
          <p:nvPr/>
        </p:nvSpPr>
        <p:spPr>
          <a:xfrm>
            <a:off x="548640" y="4654296"/>
            <a:ext cx="11064240" cy="1325880"/>
          </a:xfrm>
          <a:prstGeom prst="roundRect">
            <a:avLst>
              <a:gd fmla="val 551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9"/>
          <p:cNvSpPr/>
          <p:nvPr/>
        </p:nvSpPr>
        <p:spPr>
          <a:xfrm>
            <a:off x="822960" y="4764024"/>
            <a:ext cx="173736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4000"/>
              <a:buFont typeface="Georgia"/>
              <a:buNone/>
            </a:pPr>
            <a:r>
              <a:rPr lang="en-US" sz="4000">
                <a:solidFill>
                  <a:srgbClr val="8A6516"/>
                </a:solidFill>
                <a:latin typeface="Georgia"/>
                <a:ea typeface="Georgia"/>
                <a:cs typeface="Georgia"/>
                <a:sym typeface="Georgia"/>
              </a:rPr>
              <a:t>58%</a:t>
            </a:r>
            <a:endParaRPr b="0" i="0" sz="4000" u="none" cap="none" strike="noStrike">
              <a:solidFill>
                <a:schemeClr val="dk1"/>
              </a:solidFill>
              <a:latin typeface="Calibri"/>
              <a:ea typeface="Calibri"/>
              <a:cs typeface="Calibri"/>
              <a:sym typeface="Calibri"/>
            </a:endParaRPr>
          </a:p>
        </p:txBody>
      </p:sp>
      <p:sp>
        <p:nvSpPr>
          <p:cNvPr id="645" name="Google Shape;645;p49"/>
          <p:cNvSpPr/>
          <p:nvPr/>
        </p:nvSpPr>
        <p:spPr>
          <a:xfrm>
            <a:off x="822960" y="5495544"/>
            <a:ext cx="3108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500"/>
              <a:buFont typeface="Calibri"/>
              <a:buNone/>
            </a:pPr>
            <a:r>
              <a:rPr b="1" lang="en-US" sz="1500">
                <a:solidFill>
                  <a:srgbClr val="0F2D3F"/>
                </a:solidFill>
                <a:latin typeface="Calibri"/>
                <a:ea typeface="Calibri"/>
                <a:cs typeface="Calibri"/>
                <a:sym typeface="Calibri"/>
              </a:rPr>
              <a:t>Research &amp; problem solving</a:t>
            </a:r>
            <a:endParaRPr b="0" i="0" sz="1500" u="none" cap="none" strike="noStrike">
              <a:solidFill>
                <a:schemeClr val="dk1"/>
              </a:solidFill>
              <a:latin typeface="Calibri"/>
              <a:ea typeface="Calibri"/>
              <a:cs typeface="Calibri"/>
              <a:sym typeface="Calibri"/>
            </a:endParaRPr>
          </a:p>
        </p:txBody>
      </p:sp>
      <p:sp>
        <p:nvSpPr>
          <p:cNvPr id="646" name="Google Shape;646;p49"/>
          <p:cNvSpPr/>
          <p:nvPr/>
        </p:nvSpPr>
        <p:spPr>
          <a:xfrm>
            <a:off x="3657600" y="4745736"/>
            <a:ext cx="7772400" cy="114300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F2328"/>
              </a:buClr>
              <a:buSzPts val="1500"/>
              <a:buFont typeface="Calibri"/>
              <a:buChar char="❖"/>
            </a:pPr>
            <a:r>
              <a:rPr b="0" i="0" lang="en-US" sz="1500" u="none" cap="none" strike="noStrike">
                <a:solidFill>
                  <a:srgbClr val="1F2328"/>
                </a:solidFill>
                <a:latin typeface="Calibri"/>
                <a:ea typeface="Calibri"/>
                <a:cs typeface="Calibri"/>
                <a:sym typeface="Calibri"/>
              </a:rPr>
              <a:t>Summarising new legislation (e.g. an ECCTA update) before a team discussion</a:t>
            </a:r>
            <a:endParaRPr b="0" i="0" sz="150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A starting point on a technical query, always checked against HMRC guidance</a:t>
            </a:r>
            <a:endParaRPr sz="1500">
              <a:solidFill>
                <a:srgbClr val="1F2328"/>
              </a:solidFill>
              <a:latin typeface="Calibri"/>
              <a:ea typeface="Calibri"/>
              <a:cs typeface="Calibri"/>
              <a:sym typeface="Calibri"/>
            </a:endParaRPr>
          </a:p>
          <a:p>
            <a:pPr indent="-342900" lvl="0" marL="342900" marR="0" rtl="0" algn="l">
              <a:spcBef>
                <a:spcPts val="300"/>
              </a:spcBef>
              <a:spcAft>
                <a:spcPts val="0"/>
              </a:spcAft>
              <a:buClr>
                <a:srgbClr val="1F2328"/>
              </a:buClr>
              <a:buSzPts val="1500"/>
              <a:buFont typeface="Calibri"/>
              <a:buChar char="❖"/>
            </a:pPr>
            <a:r>
              <a:rPr lang="en-US" sz="1500">
                <a:solidFill>
                  <a:srgbClr val="1F2328"/>
                </a:solidFill>
                <a:latin typeface="Calibri"/>
                <a:ea typeface="Calibri"/>
                <a:cs typeface="Calibri"/>
                <a:sym typeface="Calibri"/>
              </a:rPr>
              <a:t>Brainstorming risk questions to ask before onboarding a new client</a:t>
            </a:r>
            <a:endParaRPr sz="1500">
              <a:solidFill>
                <a:schemeClr val="dk1"/>
              </a:solidFill>
              <a:latin typeface="Calibri"/>
              <a:ea typeface="Calibri"/>
              <a:cs typeface="Calibri"/>
              <a:sym typeface="Calibri"/>
            </a:endParaRPr>
          </a:p>
        </p:txBody>
      </p:sp>
      <p:sp>
        <p:nvSpPr>
          <p:cNvPr id="647" name="Google Shape;647;p49"/>
          <p:cNvSpPr txBox="1"/>
          <p:nvPr/>
        </p:nvSpPr>
        <p:spPr>
          <a:xfrm>
            <a:off x="1135725" y="6135625"/>
            <a:ext cx="53238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US" sz="1000">
                <a:solidFill>
                  <a:srgbClr val="5B6066"/>
                </a:solidFill>
                <a:latin typeface="Georgia"/>
                <a:ea typeface="Georgia"/>
                <a:cs typeface="Georgia"/>
                <a:sym typeface="Georgia"/>
              </a:rPr>
              <a:t> </a:t>
            </a:r>
            <a:r>
              <a:rPr i="1" lang="en-US" sz="1000">
                <a:solidFill>
                  <a:srgbClr val="5B6066"/>
                </a:solidFill>
                <a:latin typeface="Georgia"/>
                <a:ea typeface="Georgia"/>
                <a:cs typeface="Georgia"/>
                <a:sym typeface="Georgia"/>
              </a:rPr>
              <a:t>Source: Karbon, State of AI in Accounting 2026. Examples illustrative.</a:t>
            </a:r>
            <a:endParaRPr i="1" sz="1000">
              <a:solidFill>
                <a:srgbClr val="5B6066"/>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652" name="Shape 652"/>
        <p:cNvGrpSpPr/>
        <p:nvPr/>
      </p:nvGrpSpPr>
      <p:grpSpPr>
        <a:xfrm>
          <a:off x="0" y="0"/>
          <a:ext cx="0" cy="0"/>
          <a:chOff x="0" y="0"/>
          <a:chExt cx="0" cy="0"/>
        </a:xfrm>
      </p:grpSpPr>
      <p:sp>
        <p:nvSpPr>
          <p:cNvPr id="653" name="Google Shape;653;p50"/>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GLOSSARY</a:t>
            </a:r>
            <a:endParaRPr b="0" i="0" sz="1100" u="none" cap="none" strike="noStrike">
              <a:solidFill>
                <a:schemeClr val="dk1"/>
              </a:solidFill>
              <a:latin typeface="Calibri"/>
              <a:ea typeface="Calibri"/>
              <a:cs typeface="Calibri"/>
              <a:sym typeface="Calibri"/>
            </a:endParaRPr>
          </a:p>
        </p:txBody>
      </p:sp>
      <p:sp>
        <p:nvSpPr>
          <p:cNvPr id="654" name="Google Shape;654;p50"/>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What is personal data?</a:t>
            </a:r>
            <a:endParaRPr b="0" i="0" sz="3200" u="none" cap="none" strike="noStrike">
              <a:solidFill>
                <a:schemeClr val="dk1"/>
              </a:solidFill>
              <a:latin typeface="Calibri"/>
              <a:ea typeface="Calibri"/>
              <a:cs typeface="Calibri"/>
              <a:sym typeface="Calibri"/>
            </a:endParaRPr>
          </a:p>
        </p:txBody>
      </p:sp>
      <p:sp>
        <p:nvSpPr>
          <p:cNvPr id="655" name="Google Shape;655;p50"/>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656" name="Google Shape;656;p50"/>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8</a:t>
            </a:r>
            <a:endParaRPr b="0" i="0" sz="1000" u="none" cap="none" strike="noStrike">
              <a:solidFill>
                <a:schemeClr val="dk1"/>
              </a:solidFill>
              <a:latin typeface="Calibri"/>
              <a:ea typeface="Calibri"/>
              <a:cs typeface="Calibri"/>
              <a:sym typeface="Calibri"/>
            </a:endParaRPr>
          </a:p>
        </p:txBody>
      </p:sp>
      <p:sp>
        <p:nvSpPr>
          <p:cNvPr id="657" name="Google Shape;657;p50"/>
          <p:cNvSpPr/>
          <p:nvPr/>
        </p:nvSpPr>
        <p:spPr>
          <a:xfrm>
            <a:off x="548640" y="1737360"/>
            <a:ext cx="4937760" cy="4114800"/>
          </a:xfrm>
          <a:prstGeom prst="roundRect">
            <a:avLst>
              <a:gd fmla="val 1778"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50"/>
          <p:cNvSpPr/>
          <p:nvPr/>
        </p:nvSpPr>
        <p:spPr>
          <a:xfrm>
            <a:off x="868680" y="2011680"/>
            <a:ext cx="42976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100"/>
              <a:buFont typeface="Calibri"/>
              <a:buNone/>
            </a:pPr>
            <a:r>
              <a:rPr b="1" i="0" lang="en-US" sz="1100" u="none" cap="none" strike="noStrike">
                <a:solidFill>
                  <a:srgbClr val="C9A04E"/>
                </a:solidFill>
                <a:latin typeface="Calibri"/>
                <a:ea typeface="Calibri"/>
                <a:cs typeface="Calibri"/>
                <a:sym typeface="Calibri"/>
              </a:rPr>
              <a:t>UK GDPR DEFINITION</a:t>
            </a:r>
            <a:endParaRPr b="0" i="0" sz="1100" u="none" cap="none" strike="noStrike">
              <a:solidFill>
                <a:schemeClr val="dk1"/>
              </a:solidFill>
              <a:latin typeface="Calibri"/>
              <a:ea typeface="Calibri"/>
              <a:cs typeface="Calibri"/>
              <a:sym typeface="Calibri"/>
            </a:endParaRPr>
          </a:p>
        </p:txBody>
      </p:sp>
      <p:sp>
        <p:nvSpPr>
          <p:cNvPr id="659" name="Google Shape;659;p50"/>
          <p:cNvSpPr/>
          <p:nvPr/>
        </p:nvSpPr>
        <p:spPr>
          <a:xfrm>
            <a:off x="868680" y="2377440"/>
            <a:ext cx="4297680" cy="1645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2400"/>
              <a:buFont typeface="Georgia"/>
              <a:buNone/>
            </a:pPr>
            <a:r>
              <a:rPr b="0" i="0" lang="en-US" sz="2400" u="none" cap="none" strike="noStrike">
                <a:solidFill>
                  <a:srgbClr val="F3F1EA"/>
                </a:solidFill>
                <a:latin typeface="Georgia"/>
                <a:ea typeface="Georgia"/>
                <a:cs typeface="Georgia"/>
                <a:sym typeface="Georgia"/>
              </a:rPr>
              <a:t>“Any information relating to an identified or identifiable natural person.”</a:t>
            </a:r>
            <a:endParaRPr b="0" i="0" sz="2400" u="none" cap="none" strike="noStrike">
              <a:solidFill>
                <a:schemeClr val="dk1"/>
              </a:solidFill>
              <a:latin typeface="Calibri"/>
              <a:ea typeface="Calibri"/>
              <a:cs typeface="Calibri"/>
              <a:sym typeface="Calibri"/>
            </a:endParaRPr>
          </a:p>
        </p:txBody>
      </p:sp>
      <p:sp>
        <p:nvSpPr>
          <p:cNvPr id="660" name="Google Shape;660;p50"/>
          <p:cNvSpPr/>
          <p:nvPr/>
        </p:nvSpPr>
        <p:spPr>
          <a:xfrm>
            <a:off x="868680" y="4114800"/>
            <a:ext cx="4297680" cy="1463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A person is identifiable if they can be identified directly or indirectly, for example by a name, an ID number, location data or an online identifier.</a:t>
            </a:r>
            <a:endParaRPr b="0" i="0" sz="1500" u="none" cap="none" strike="noStrike">
              <a:solidFill>
                <a:schemeClr val="dk1"/>
              </a:solidFill>
              <a:latin typeface="Calibri"/>
              <a:ea typeface="Calibri"/>
              <a:cs typeface="Calibri"/>
              <a:sym typeface="Calibri"/>
            </a:endParaRPr>
          </a:p>
        </p:txBody>
      </p:sp>
      <p:sp>
        <p:nvSpPr>
          <p:cNvPr id="661" name="Google Shape;661;p50"/>
          <p:cNvSpPr/>
          <p:nvPr/>
        </p:nvSpPr>
        <p:spPr>
          <a:xfrm>
            <a:off x="5943600" y="1737360"/>
            <a:ext cx="5486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IN OUR WORK, THIS INCLUDES</a:t>
            </a:r>
            <a:endParaRPr b="0" i="0" sz="1100" u="none" cap="none" strike="noStrike">
              <a:solidFill>
                <a:schemeClr val="dk1"/>
              </a:solidFill>
              <a:latin typeface="Calibri"/>
              <a:ea typeface="Calibri"/>
              <a:cs typeface="Calibri"/>
              <a:sym typeface="Calibri"/>
            </a:endParaRPr>
          </a:p>
        </p:txBody>
      </p:sp>
      <p:sp>
        <p:nvSpPr>
          <p:cNvPr id="662" name="Google Shape;662;p50"/>
          <p:cNvSpPr/>
          <p:nvPr/>
        </p:nvSpPr>
        <p:spPr>
          <a:xfrm>
            <a:off x="5943600" y="2148840"/>
            <a:ext cx="2697480" cy="1691640"/>
          </a:xfrm>
          <a:prstGeom prst="roundRect">
            <a:avLst>
              <a:gd fmla="val 4324"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0"/>
          <p:cNvSpPr/>
          <p:nvPr/>
        </p:nvSpPr>
        <p:spPr>
          <a:xfrm>
            <a:off x="6172200" y="2350008"/>
            <a:ext cx="2286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Identity</a:t>
            </a:r>
            <a:endParaRPr b="0" i="0" sz="1700" u="none" cap="none" strike="noStrike">
              <a:solidFill>
                <a:schemeClr val="dk1"/>
              </a:solidFill>
              <a:latin typeface="Calibri"/>
              <a:ea typeface="Calibri"/>
              <a:cs typeface="Calibri"/>
              <a:sym typeface="Calibri"/>
            </a:endParaRPr>
          </a:p>
        </p:txBody>
      </p:sp>
      <p:sp>
        <p:nvSpPr>
          <p:cNvPr id="664" name="Google Shape;664;p50"/>
          <p:cNvSpPr/>
          <p:nvPr/>
        </p:nvSpPr>
        <p:spPr>
          <a:xfrm>
            <a:off x="6172200" y="2788920"/>
            <a:ext cx="228600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Names, dates of birth, addresses, passport and ID copies</a:t>
            </a:r>
            <a:endParaRPr b="0" i="0" sz="1500" u="none" cap="none" strike="noStrike">
              <a:solidFill>
                <a:schemeClr val="dk1"/>
              </a:solidFill>
              <a:latin typeface="Calibri"/>
              <a:ea typeface="Calibri"/>
              <a:cs typeface="Calibri"/>
              <a:sym typeface="Calibri"/>
            </a:endParaRPr>
          </a:p>
        </p:txBody>
      </p:sp>
      <p:sp>
        <p:nvSpPr>
          <p:cNvPr id="665" name="Google Shape;665;p50"/>
          <p:cNvSpPr/>
          <p:nvPr/>
        </p:nvSpPr>
        <p:spPr>
          <a:xfrm>
            <a:off x="8823960" y="2148840"/>
            <a:ext cx="2697480" cy="1691640"/>
          </a:xfrm>
          <a:prstGeom prst="roundRect">
            <a:avLst>
              <a:gd fmla="val 4324"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0"/>
          <p:cNvSpPr/>
          <p:nvPr/>
        </p:nvSpPr>
        <p:spPr>
          <a:xfrm>
            <a:off x="9052560" y="2350008"/>
            <a:ext cx="2286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Tax identifiers</a:t>
            </a:r>
            <a:endParaRPr b="0" i="0" sz="1700" u="none" cap="none" strike="noStrike">
              <a:solidFill>
                <a:schemeClr val="dk1"/>
              </a:solidFill>
              <a:latin typeface="Calibri"/>
              <a:ea typeface="Calibri"/>
              <a:cs typeface="Calibri"/>
              <a:sym typeface="Calibri"/>
            </a:endParaRPr>
          </a:p>
        </p:txBody>
      </p:sp>
      <p:sp>
        <p:nvSpPr>
          <p:cNvPr id="667" name="Google Shape;667;p50"/>
          <p:cNvSpPr/>
          <p:nvPr/>
        </p:nvSpPr>
        <p:spPr>
          <a:xfrm>
            <a:off x="9052560" y="2788920"/>
            <a:ext cx="228600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National Insurance numbers, UTRs, tax codes</a:t>
            </a:r>
            <a:endParaRPr b="0" i="0" sz="1500" u="none" cap="none" strike="noStrike">
              <a:solidFill>
                <a:schemeClr val="dk1"/>
              </a:solidFill>
              <a:latin typeface="Calibri"/>
              <a:ea typeface="Calibri"/>
              <a:cs typeface="Calibri"/>
              <a:sym typeface="Calibri"/>
            </a:endParaRPr>
          </a:p>
        </p:txBody>
      </p:sp>
      <p:sp>
        <p:nvSpPr>
          <p:cNvPr id="668" name="Google Shape;668;p50"/>
          <p:cNvSpPr/>
          <p:nvPr/>
        </p:nvSpPr>
        <p:spPr>
          <a:xfrm>
            <a:off x="5943600" y="4023360"/>
            <a:ext cx="2697480" cy="1691640"/>
          </a:xfrm>
          <a:prstGeom prst="roundRect">
            <a:avLst>
              <a:gd fmla="val 4324"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0"/>
          <p:cNvSpPr/>
          <p:nvPr/>
        </p:nvSpPr>
        <p:spPr>
          <a:xfrm>
            <a:off x="6172200" y="4224528"/>
            <a:ext cx="2286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Financial</a:t>
            </a:r>
            <a:endParaRPr b="0" i="0" sz="1700" u="none" cap="none" strike="noStrike">
              <a:solidFill>
                <a:schemeClr val="dk1"/>
              </a:solidFill>
              <a:latin typeface="Calibri"/>
              <a:ea typeface="Calibri"/>
              <a:cs typeface="Calibri"/>
              <a:sym typeface="Calibri"/>
            </a:endParaRPr>
          </a:p>
        </p:txBody>
      </p:sp>
      <p:sp>
        <p:nvSpPr>
          <p:cNvPr id="670" name="Google Shape;670;p50"/>
          <p:cNvSpPr/>
          <p:nvPr/>
        </p:nvSpPr>
        <p:spPr>
          <a:xfrm>
            <a:off x="6172200" y="4663440"/>
            <a:ext cx="228600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Bank details, payslips, payroll files, income and pension figures</a:t>
            </a:r>
            <a:endParaRPr b="0" i="0" sz="1500" u="none" cap="none" strike="noStrike">
              <a:solidFill>
                <a:schemeClr val="dk1"/>
              </a:solidFill>
              <a:latin typeface="Calibri"/>
              <a:ea typeface="Calibri"/>
              <a:cs typeface="Calibri"/>
              <a:sym typeface="Calibri"/>
            </a:endParaRPr>
          </a:p>
        </p:txBody>
      </p:sp>
      <p:sp>
        <p:nvSpPr>
          <p:cNvPr id="671" name="Google Shape;671;p50"/>
          <p:cNvSpPr/>
          <p:nvPr/>
        </p:nvSpPr>
        <p:spPr>
          <a:xfrm>
            <a:off x="8823960" y="4023360"/>
            <a:ext cx="2697480" cy="1691640"/>
          </a:xfrm>
          <a:prstGeom prst="roundRect">
            <a:avLst>
              <a:gd fmla="val 4324"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50"/>
          <p:cNvSpPr/>
          <p:nvPr/>
        </p:nvSpPr>
        <p:spPr>
          <a:xfrm>
            <a:off x="9052560" y="4224528"/>
            <a:ext cx="2286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Correspondence</a:t>
            </a:r>
            <a:endParaRPr b="0" i="0" sz="1700" u="none" cap="none" strike="noStrike">
              <a:solidFill>
                <a:schemeClr val="dk1"/>
              </a:solidFill>
              <a:latin typeface="Calibri"/>
              <a:ea typeface="Calibri"/>
              <a:cs typeface="Calibri"/>
              <a:sym typeface="Calibri"/>
            </a:endParaRPr>
          </a:p>
        </p:txBody>
      </p:sp>
      <p:sp>
        <p:nvSpPr>
          <p:cNvPr id="673" name="Google Shape;673;p50"/>
          <p:cNvSpPr/>
          <p:nvPr/>
        </p:nvSpPr>
        <p:spPr>
          <a:xfrm>
            <a:off x="9052560" y="4663440"/>
            <a:ext cx="228600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Client emails, meeting notes and engagement records</a:t>
            </a:r>
            <a:endParaRPr b="0" i="0" sz="1500" u="none" cap="none" strike="noStrike">
              <a:solidFill>
                <a:schemeClr val="dk1"/>
              </a:solidFill>
              <a:latin typeface="Calibri"/>
              <a:ea typeface="Calibri"/>
              <a:cs typeface="Calibri"/>
              <a:sym typeface="Calibri"/>
            </a:endParaRPr>
          </a:p>
        </p:txBody>
      </p:sp>
      <p:sp>
        <p:nvSpPr>
          <p:cNvPr id="674" name="Google Shape;674;p50"/>
          <p:cNvSpPr/>
          <p:nvPr/>
        </p:nvSpPr>
        <p:spPr>
          <a:xfrm>
            <a:off x="548640" y="6053328"/>
            <a:ext cx="110642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Source: </a:t>
            </a:r>
            <a:r>
              <a:rPr b="0" i="0" lang="en-US" sz="1000" u="sng" cap="none" strike="noStrike">
                <a:solidFill>
                  <a:schemeClr val="hlink"/>
                </a:solidFill>
                <a:latin typeface="Calibri"/>
                <a:ea typeface="Calibri"/>
                <a:cs typeface="Calibri"/>
                <a:sym typeface="Calibri"/>
                <a:hlinkClick r:id="rId3"/>
              </a:rPr>
              <a:t>ICO: What is personal data?</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679" name="Shape 679"/>
        <p:cNvGrpSpPr/>
        <p:nvPr/>
      </p:nvGrpSpPr>
      <p:grpSpPr>
        <a:xfrm>
          <a:off x="0" y="0"/>
          <a:ext cx="0" cy="0"/>
          <a:chOff x="0" y="0"/>
          <a:chExt cx="0" cy="0"/>
        </a:xfrm>
      </p:grpSpPr>
      <p:sp>
        <p:nvSpPr>
          <p:cNvPr id="680" name="Google Shape;680;p51"/>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RISKS</a:t>
            </a:r>
            <a:endParaRPr b="0" i="0" sz="1100" u="none" cap="none" strike="noStrike">
              <a:solidFill>
                <a:schemeClr val="dk1"/>
              </a:solidFill>
              <a:latin typeface="Calibri"/>
              <a:ea typeface="Calibri"/>
              <a:cs typeface="Calibri"/>
              <a:sym typeface="Calibri"/>
            </a:endParaRPr>
          </a:p>
        </p:txBody>
      </p:sp>
      <p:sp>
        <p:nvSpPr>
          <p:cNvPr id="681" name="Google Shape;681;p51"/>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Risks associated with AI use</a:t>
            </a:r>
            <a:endParaRPr b="0" i="0" sz="3200" u="none" cap="none" strike="noStrike">
              <a:solidFill>
                <a:schemeClr val="dk1"/>
              </a:solidFill>
              <a:latin typeface="Calibri"/>
              <a:ea typeface="Calibri"/>
              <a:cs typeface="Calibri"/>
              <a:sym typeface="Calibri"/>
            </a:endParaRPr>
          </a:p>
        </p:txBody>
      </p:sp>
      <p:sp>
        <p:nvSpPr>
          <p:cNvPr id="682" name="Google Shape;682;p51"/>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683" name="Google Shape;683;p51"/>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9</a:t>
            </a:r>
            <a:endParaRPr b="0" i="0" sz="1000" u="none" cap="none" strike="noStrike">
              <a:solidFill>
                <a:schemeClr val="dk1"/>
              </a:solidFill>
              <a:latin typeface="Calibri"/>
              <a:ea typeface="Calibri"/>
              <a:cs typeface="Calibri"/>
              <a:sym typeface="Calibri"/>
            </a:endParaRPr>
          </a:p>
        </p:txBody>
      </p:sp>
      <p:sp>
        <p:nvSpPr>
          <p:cNvPr id="684" name="Google Shape;684;p51"/>
          <p:cNvSpPr/>
          <p:nvPr/>
        </p:nvSpPr>
        <p:spPr>
          <a:xfrm>
            <a:off x="1078992" y="1828800"/>
            <a:ext cx="2011680" cy="1737360"/>
          </a:xfrm>
          <a:prstGeom prst="hexagon">
            <a:avLst>
              <a:gd fmla="val 25000" name="adj"/>
              <a:gd fmla="val 115470" name="vf"/>
            </a:avLst>
          </a:prstGeom>
          <a:solidFill>
            <a:srgbClr val="0F2D3F"/>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1"/>
          <p:cNvSpPr/>
          <p:nvPr/>
        </p:nvSpPr>
        <p:spPr>
          <a:xfrm>
            <a:off x="1399032" y="1828800"/>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i="0" lang="en-US" sz="1400" u="none" cap="none" strike="noStrike">
                <a:solidFill>
                  <a:srgbClr val="F3F1EA"/>
                </a:solidFill>
                <a:latin typeface="Calibri"/>
                <a:ea typeface="Calibri"/>
                <a:cs typeface="Calibri"/>
                <a:sym typeface="Calibri"/>
              </a:rPr>
              <a:t>Biased decision making</a:t>
            </a:r>
            <a:endParaRPr b="0" i="0" sz="1400" u="none" cap="none" strike="noStrike">
              <a:solidFill>
                <a:schemeClr val="dk1"/>
              </a:solidFill>
              <a:latin typeface="Calibri"/>
              <a:ea typeface="Calibri"/>
              <a:cs typeface="Calibri"/>
              <a:sym typeface="Calibri"/>
            </a:endParaRPr>
          </a:p>
        </p:txBody>
      </p:sp>
      <p:sp>
        <p:nvSpPr>
          <p:cNvPr id="686" name="Google Shape;686;p51"/>
          <p:cNvSpPr/>
          <p:nvPr/>
        </p:nvSpPr>
        <p:spPr>
          <a:xfrm>
            <a:off x="3200400" y="1828800"/>
            <a:ext cx="2011680" cy="1737360"/>
          </a:xfrm>
          <a:prstGeom prst="hexagon">
            <a:avLst>
              <a:gd fmla="val 25000" name="adj"/>
              <a:gd fmla="val 115470" name="vf"/>
            </a:avLst>
          </a:prstGeom>
          <a:solidFill>
            <a:srgbClr val="1A4257"/>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1"/>
          <p:cNvSpPr/>
          <p:nvPr/>
        </p:nvSpPr>
        <p:spPr>
          <a:xfrm>
            <a:off x="3520440" y="1828800"/>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i="0" lang="en-US" sz="1400" u="none" cap="none" strike="noStrike">
                <a:solidFill>
                  <a:srgbClr val="F3F1EA"/>
                </a:solidFill>
                <a:latin typeface="Calibri"/>
                <a:ea typeface="Calibri"/>
                <a:cs typeface="Calibri"/>
                <a:sym typeface="Calibri"/>
              </a:rPr>
              <a:t>Hallucinated results and errors</a:t>
            </a:r>
            <a:endParaRPr b="0" i="0" sz="1400" u="none" cap="none" strike="noStrike">
              <a:solidFill>
                <a:schemeClr val="dk1"/>
              </a:solidFill>
              <a:latin typeface="Calibri"/>
              <a:ea typeface="Calibri"/>
              <a:cs typeface="Calibri"/>
              <a:sym typeface="Calibri"/>
            </a:endParaRPr>
          </a:p>
        </p:txBody>
      </p:sp>
      <p:sp>
        <p:nvSpPr>
          <p:cNvPr id="688" name="Google Shape;688;p51"/>
          <p:cNvSpPr/>
          <p:nvPr/>
        </p:nvSpPr>
        <p:spPr>
          <a:xfrm>
            <a:off x="5321808" y="1828800"/>
            <a:ext cx="2011680" cy="1737360"/>
          </a:xfrm>
          <a:prstGeom prst="hexagon">
            <a:avLst>
              <a:gd fmla="val 25000" name="adj"/>
              <a:gd fmla="val 115470" name="vf"/>
            </a:avLst>
          </a:prstGeom>
          <a:solidFill>
            <a:srgbClr val="0F2D3F"/>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51"/>
          <p:cNvSpPr/>
          <p:nvPr/>
        </p:nvSpPr>
        <p:spPr>
          <a:xfrm>
            <a:off x="5641848" y="1828800"/>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lang="en-US">
                <a:solidFill>
                  <a:srgbClr val="F3F1EA"/>
                </a:solidFill>
                <a:latin typeface="Calibri"/>
                <a:ea typeface="Calibri"/>
                <a:cs typeface="Calibri"/>
                <a:sym typeface="Calibri"/>
              </a:rPr>
              <a:t>Cyber</a:t>
            </a:r>
            <a:r>
              <a:rPr b="1" i="0" lang="en-US" sz="1400" u="none" cap="none" strike="noStrike">
                <a:solidFill>
                  <a:srgbClr val="F3F1EA"/>
                </a:solidFill>
                <a:latin typeface="Calibri"/>
                <a:ea typeface="Calibri"/>
                <a:cs typeface="Calibri"/>
                <a:sym typeface="Calibri"/>
              </a:rPr>
              <a:t>security risk of sensitive or client data</a:t>
            </a:r>
            <a:endParaRPr b="0" i="0" sz="1400" u="none" cap="none" strike="noStrike">
              <a:solidFill>
                <a:schemeClr val="dk1"/>
              </a:solidFill>
              <a:latin typeface="Calibri"/>
              <a:ea typeface="Calibri"/>
              <a:cs typeface="Calibri"/>
              <a:sym typeface="Calibri"/>
            </a:endParaRPr>
          </a:p>
        </p:txBody>
      </p:sp>
      <p:sp>
        <p:nvSpPr>
          <p:cNvPr id="690" name="Google Shape;690;p51"/>
          <p:cNvSpPr/>
          <p:nvPr/>
        </p:nvSpPr>
        <p:spPr>
          <a:xfrm>
            <a:off x="548640" y="3767328"/>
            <a:ext cx="2011680" cy="1737360"/>
          </a:xfrm>
          <a:prstGeom prst="hexagon">
            <a:avLst>
              <a:gd fmla="val 25000" name="adj"/>
              <a:gd fmla="val 115470" name="vf"/>
            </a:avLst>
          </a:prstGeom>
          <a:solidFill>
            <a:srgbClr val="1A4257"/>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1"/>
          <p:cNvSpPr/>
          <p:nvPr/>
        </p:nvSpPr>
        <p:spPr>
          <a:xfrm>
            <a:off x="868680" y="3767328"/>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i="0" lang="en-US" sz="1400" u="none" cap="none" strike="noStrike">
                <a:solidFill>
                  <a:srgbClr val="F3F1EA"/>
                </a:solidFill>
                <a:latin typeface="Calibri"/>
                <a:ea typeface="Calibri"/>
                <a:cs typeface="Calibri"/>
                <a:sym typeface="Calibri"/>
              </a:rPr>
              <a:t>Breach of client confidentiality</a:t>
            </a:r>
            <a:endParaRPr b="0" i="0" sz="1400" u="none" cap="none" strike="noStrike">
              <a:solidFill>
                <a:schemeClr val="dk1"/>
              </a:solidFill>
              <a:latin typeface="Calibri"/>
              <a:ea typeface="Calibri"/>
              <a:cs typeface="Calibri"/>
              <a:sym typeface="Calibri"/>
            </a:endParaRPr>
          </a:p>
        </p:txBody>
      </p:sp>
      <p:sp>
        <p:nvSpPr>
          <p:cNvPr id="692" name="Google Shape;692;p51"/>
          <p:cNvSpPr/>
          <p:nvPr/>
        </p:nvSpPr>
        <p:spPr>
          <a:xfrm>
            <a:off x="2670048" y="3767328"/>
            <a:ext cx="2011680" cy="1737360"/>
          </a:xfrm>
          <a:prstGeom prst="hexagon">
            <a:avLst>
              <a:gd fmla="val 25000" name="adj"/>
              <a:gd fmla="val 115470" name="vf"/>
            </a:avLst>
          </a:prstGeom>
          <a:solidFill>
            <a:srgbClr val="0F2D3F"/>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1"/>
          <p:cNvSpPr/>
          <p:nvPr/>
        </p:nvSpPr>
        <p:spPr>
          <a:xfrm>
            <a:off x="2990088" y="3767328"/>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i="0" lang="en-US" sz="1400" u="none" cap="none" strike="noStrike">
                <a:solidFill>
                  <a:srgbClr val="F3F1EA"/>
                </a:solidFill>
                <a:latin typeface="Calibri"/>
                <a:ea typeface="Calibri"/>
                <a:cs typeface="Calibri"/>
                <a:sym typeface="Calibri"/>
              </a:rPr>
              <a:t>Over-reliance without human review</a:t>
            </a:r>
            <a:endParaRPr b="0" i="0" sz="1400" u="none" cap="none" strike="noStrike">
              <a:solidFill>
                <a:schemeClr val="dk1"/>
              </a:solidFill>
              <a:latin typeface="Calibri"/>
              <a:ea typeface="Calibri"/>
              <a:cs typeface="Calibri"/>
              <a:sym typeface="Calibri"/>
            </a:endParaRPr>
          </a:p>
        </p:txBody>
      </p:sp>
      <p:sp>
        <p:nvSpPr>
          <p:cNvPr id="694" name="Google Shape;694;p51"/>
          <p:cNvSpPr/>
          <p:nvPr/>
        </p:nvSpPr>
        <p:spPr>
          <a:xfrm>
            <a:off x="4791456" y="3767328"/>
            <a:ext cx="2011680" cy="1737360"/>
          </a:xfrm>
          <a:prstGeom prst="hexagon">
            <a:avLst>
              <a:gd fmla="val 25000" name="adj"/>
              <a:gd fmla="val 115470" name="vf"/>
            </a:avLst>
          </a:prstGeom>
          <a:solidFill>
            <a:srgbClr val="1A4257"/>
          </a:solidFill>
          <a:ln cap="flat" cmpd="sng" w="12700">
            <a:solidFill>
              <a:srgbClr val="F6F4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1"/>
          <p:cNvSpPr/>
          <p:nvPr/>
        </p:nvSpPr>
        <p:spPr>
          <a:xfrm>
            <a:off x="5111496" y="3767328"/>
            <a:ext cx="1371600" cy="17373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3F1EA"/>
              </a:buClr>
              <a:buSzPts val="1400"/>
              <a:buFont typeface="Calibri"/>
              <a:buNone/>
            </a:pPr>
            <a:r>
              <a:rPr b="1" i="0" lang="en-US" sz="1400" u="none" cap="none" strike="noStrike">
                <a:solidFill>
                  <a:srgbClr val="F3F1EA"/>
                </a:solidFill>
                <a:latin typeface="Calibri"/>
                <a:ea typeface="Calibri"/>
                <a:cs typeface="Calibri"/>
                <a:sym typeface="Calibri"/>
              </a:rPr>
              <a:t>Regulatory and AML breaches</a:t>
            </a:r>
            <a:endParaRPr b="0" i="0" sz="1400" u="none" cap="none" strike="noStrike">
              <a:solidFill>
                <a:schemeClr val="dk1"/>
              </a:solidFill>
              <a:latin typeface="Calibri"/>
              <a:ea typeface="Calibri"/>
              <a:cs typeface="Calibri"/>
              <a:sym typeface="Calibri"/>
            </a:endParaRPr>
          </a:p>
        </p:txBody>
      </p:sp>
      <p:sp>
        <p:nvSpPr>
          <p:cNvPr id="696" name="Google Shape;696;p51"/>
          <p:cNvSpPr/>
          <p:nvPr/>
        </p:nvSpPr>
        <p:spPr>
          <a:xfrm>
            <a:off x="8503920" y="1828800"/>
            <a:ext cx="3108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lang="en-US" sz="1100">
                <a:solidFill>
                  <a:srgbClr val="8A6516"/>
                </a:solidFill>
                <a:latin typeface="Calibri"/>
                <a:ea typeface="Calibri"/>
                <a:cs typeface="Calibri"/>
                <a:sym typeface="Calibri"/>
              </a:rPr>
              <a:t>WHAT THIS MEANS FOR YOUR FIRM</a:t>
            </a:r>
            <a:endParaRPr b="0" i="0" sz="1100" u="none" cap="none" strike="noStrike">
              <a:solidFill>
                <a:schemeClr val="dk1"/>
              </a:solidFill>
              <a:latin typeface="Calibri"/>
              <a:ea typeface="Calibri"/>
              <a:cs typeface="Calibri"/>
              <a:sym typeface="Calibri"/>
            </a:endParaRPr>
          </a:p>
        </p:txBody>
      </p:sp>
      <p:sp>
        <p:nvSpPr>
          <p:cNvPr id="697" name="Google Shape;697;p51"/>
          <p:cNvSpPr/>
          <p:nvPr/>
        </p:nvSpPr>
        <p:spPr>
          <a:xfrm>
            <a:off x="8503920" y="2194560"/>
            <a:ext cx="3108960" cy="182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AI tools can be confidently wrong, can reflect bias in their training data, and can expose client information if used carelessly.</a:t>
            </a:r>
            <a:endParaRPr b="0" i="0" sz="1700" u="none" cap="none" strike="noStrike">
              <a:solidFill>
                <a:schemeClr val="dk1"/>
              </a:solidFill>
              <a:latin typeface="Calibri"/>
              <a:ea typeface="Calibri"/>
              <a:cs typeface="Calibri"/>
              <a:sym typeface="Calibri"/>
            </a:endParaRPr>
          </a:p>
        </p:txBody>
      </p:sp>
      <p:sp>
        <p:nvSpPr>
          <p:cNvPr id="698" name="Google Shape;698;p51"/>
          <p:cNvSpPr/>
          <p:nvPr/>
        </p:nvSpPr>
        <p:spPr>
          <a:xfrm>
            <a:off x="8503920" y="4114800"/>
            <a:ext cx="3108960"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Each risk is manageable with the right tool, </a:t>
            </a:r>
            <a:r>
              <a:rPr lang="en-US">
                <a:solidFill>
                  <a:srgbClr val="5B6066"/>
                </a:solidFill>
                <a:latin typeface="Calibri"/>
                <a:ea typeface="Calibri"/>
                <a:cs typeface="Calibri"/>
                <a:sym typeface="Calibri"/>
              </a:rPr>
              <a:t>inputting</a:t>
            </a:r>
            <a:r>
              <a:rPr b="0" i="0" lang="en-US" sz="1400" u="none" cap="none" strike="noStrike">
                <a:solidFill>
                  <a:srgbClr val="5B6066"/>
                </a:solidFill>
                <a:latin typeface="Calibri"/>
                <a:ea typeface="Calibri"/>
                <a:cs typeface="Calibri"/>
                <a:sym typeface="Calibri"/>
              </a:rPr>
              <a:t> the right data and a human check before anything leaves the firm.</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D3F"/>
        </a:solidFill>
      </p:bgPr>
    </p:bg>
    <p:spTree>
      <p:nvGrpSpPr>
        <p:cNvPr id="703" name="Shape 703"/>
        <p:cNvGrpSpPr/>
        <p:nvPr/>
      </p:nvGrpSpPr>
      <p:grpSpPr>
        <a:xfrm>
          <a:off x="0" y="0"/>
          <a:ext cx="0" cy="0"/>
          <a:chOff x="0" y="0"/>
          <a:chExt cx="0" cy="0"/>
        </a:xfrm>
      </p:grpSpPr>
      <p:sp>
        <p:nvSpPr>
          <p:cNvPr id="704" name="Google Shape;704;p52"/>
          <p:cNvSpPr/>
          <p:nvPr/>
        </p:nvSpPr>
        <p:spPr>
          <a:xfrm>
            <a:off x="731520" y="822960"/>
            <a:ext cx="5486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200"/>
              <a:buFont typeface="Calibri"/>
              <a:buNone/>
            </a:pPr>
            <a:r>
              <a:rPr b="1" i="0" lang="en-US" sz="1200" u="none" cap="none" strike="noStrike">
                <a:solidFill>
                  <a:srgbClr val="C9A04E"/>
                </a:solidFill>
                <a:latin typeface="Calibri"/>
                <a:ea typeface="Calibri"/>
                <a:cs typeface="Calibri"/>
                <a:sym typeface="Calibri"/>
              </a:rPr>
              <a:t>MINDSET</a:t>
            </a:r>
            <a:endParaRPr b="0" i="0" sz="1200" u="none" cap="none" strike="noStrike">
              <a:solidFill>
                <a:schemeClr val="dk1"/>
              </a:solidFill>
              <a:latin typeface="Calibri"/>
              <a:ea typeface="Calibri"/>
              <a:cs typeface="Calibri"/>
              <a:sym typeface="Calibri"/>
            </a:endParaRPr>
          </a:p>
        </p:txBody>
      </p:sp>
      <p:sp>
        <p:nvSpPr>
          <p:cNvPr id="705" name="Google Shape;705;p52"/>
          <p:cNvSpPr/>
          <p:nvPr/>
        </p:nvSpPr>
        <p:spPr>
          <a:xfrm>
            <a:off x="731520" y="1188720"/>
            <a:ext cx="105156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C4CB"/>
              </a:buClr>
              <a:buSzPts val="2800"/>
              <a:buFont typeface="Georgia"/>
              <a:buNone/>
            </a:pPr>
            <a:r>
              <a:rPr b="0" i="0" lang="en-US" sz="2800" u="none" cap="none" strike="noStrike">
                <a:solidFill>
                  <a:srgbClr val="B9C4CB"/>
                </a:solidFill>
                <a:latin typeface="Georgia"/>
                <a:ea typeface="Georgia"/>
                <a:cs typeface="Georgia"/>
                <a:sym typeface="Georgia"/>
              </a:rPr>
              <a:t>How should we think about AI?</a:t>
            </a:r>
            <a:endParaRPr b="0" i="0" sz="2800" u="none" cap="none" strike="noStrike">
              <a:solidFill>
                <a:schemeClr val="dk1"/>
              </a:solidFill>
              <a:latin typeface="Calibri"/>
              <a:ea typeface="Calibri"/>
              <a:cs typeface="Calibri"/>
              <a:sym typeface="Calibri"/>
            </a:endParaRPr>
          </a:p>
        </p:txBody>
      </p:sp>
      <p:sp>
        <p:nvSpPr>
          <p:cNvPr id="706" name="Google Shape;706;p52"/>
          <p:cNvSpPr/>
          <p:nvPr/>
        </p:nvSpPr>
        <p:spPr>
          <a:xfrm>
            <a:off x="731520" y="1920240"/>
            <a:ext cx="10515600" cy="1463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4000"/>
              <a:buFont typeface="Georgia"/>
              <a:buNone/>
            </a:pPr>
            <a:r>
              <a:rPr b="0" i="0" lang="en-US" sz="4000" u="none" cap="none" strike="noStrike">
                <a:solidFill>
                  <a:srgbClr val="F3F1EA"/>
                </a:solidFill>
                <a:latin typeface="Georgia"/>
                <a:ea typeface="Georgia"/>
                <a:cs typeface="Georgia"/>
                <a:sym typeface="Georgia"/>
              </a:rPr>
              <a:t>AI should be viewed as an assistant, not an authority.</a:t>
            </a:r>
            <a:endParaRPr b="0" i="0" sz="4000" u="none" cap="none" strike="noStrike">
              <a:solidFill>
                <a:schemeClr val="dk1"/>
              </a:solidFill>
              <a:latin typeface="Calibri"/>
              <a:ea typeface="Calibri"/>
              <a:cs typeface="Calibri"/>
              <a:sym typeface="Calibri"/>
            </a:endParaRPr>
          </a:p>
        </p:txBody>
      </p:sp>
      <p:cxnSp>
        <p:nvCxnSpPr>
          <p:cNvPr id="707" name="Google Shape;707;p52"/>
          <p:cNvCxnSpPr/>
          <p:nvPr/>
        </p:nvCxnSpPr>
        <p:spPr>
          <a:xfrm>
            <a:off x="731520" y="4206240"/>
            <a:ext cx="3291840" cy="0"/>
          </a:xfrm>
          <a:prstGeom prst="straightConnector1">
            <a:avLst/>
          </a:prstGeom>
          <a:noFill/>
          <a:ln cap="flat" cmpd="sng" w="19050">
            <a:solidFill>
              <a:srgbClr val="C9A04E"/>
            </a:solidFill>
            <a:prstDash val="solid"/>
            <a:round/>
            <a:headEnd len="sm" w="sm" type="none"/>
            <a:tailEnd len="sm" w="sm" type="none"/>
          </a:ln>
        </p:spPr>
      </p:cxnSp>
      <p:sp>
        <p:nvSpPr>
          <p:cNvPr id="708" name="Google Shape;708;p52"/>
          <p:cNvSpPr/>
          <p:nvPr/>
        </p:nvSpPr>
        <p:spPr>
          <a:xfrm>
            <a:off x="731520" y="4389120"/>
            <a:ext cx="3291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2000"/>
              <a:buFont typeface="Georgia"/>
              <a:buNone/>
            </a:pPr>
            <a:r>
              <a:rPr b="0" i="0" lang="en-US" sz="2000" u="none" cap="none" strike="noStrike">
                <a:solidFill>
                  <a:srgbClr val="F3F1EA"/>
                </a:solidFill>
                <a:latin typeface="Georgia"/>
                <a:ea typeface="Georgia"/>
                <a:cs typeface="Georgia"/>
                <a:sym typeface="Georgia"/>
              </a:rPr>
              <a:t>An amplifier</a:t>
            </a:r>
            <a:endParaRPr b="0" i="0" sz="2000" u="none" cap="none" strike="noStrike">
              <a:solidFill>
                <a:schemeClr val="dk1"/>
              </a:solidFill>
              <a:latin typeface="Calibri"/>
              <a:ea typeface="Calibri"/>
              <a:cs typeface="Calibri"/>
              <a:sym typeface="Calibri"/>
            </a:endParaRPr>
          </a:p>
        </p:txBody>
      </p:sp>
      <p:sp>
        <p:nvSpPr>
          <p:cNvPr id="709" name="Google Shape;709;p52"/>
          <p:cNvSpPr/>
          <p:nvPr/>
        </p:nvSpPr>
        <p:spPr>
          <a:xfrm>
            <a:off x="731520" y="4846320"/>
            <a:ext cx="329184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It amplifies what is already there: good or bad.</a:t>
            </a:r>
            <a:endParaRPr b="0" i="0" sz="1500" u="none" cap="none" strike="noStrike">
              <a:solidFill>
                <a:schemeClr val="dk1"/>
              </a:solidFill>
              <a:latin typeface="Calibri"/>
              <a:ea typeface="Calibri"/>
              <a:cs typeface="Calibri"/>
              <a:sym typeface="Calibri"/>
            </a:endParaRPr>
          </a:p>
        </p:txBody>
      </p:sp>
      <p:cxnSp>
        <p:nvCxnSpPr>
          <p:cNvPr id="710" name="Google Shape;710;p52"/>
          <p:cNvCxnSpPr/>
          <p:nvPr/>
        </p:nvCxnSpPr>
        <p:spPr>
          <a:xfrm>
            <a:off x="4389120" y="4206240"/>
            <a:ext cx="3291840" cy="0"/>
          </a:xfrm>
          <a:prstGeom prst="straightConnector1">
            <a:avLst/>
          </a:prstGeom>
          <a:noFill/>
          <a:ln cap="flat" cmpd="sng" w="19050">
            <a:solidFill>
              <a:srgbClr val="C9A04E"/>
            </a:solidFill>
            <a:prstDash val="solid"/>
            <a:round/>
            <a:headEnd len="sm" w="sm" type="none"/>
            <a:tailEnd len="sm" w="sm" type="none"/>
          </a:ln>
        </p:spPr>
      </p:cxnSp>
      <p:sp>
        <p:nvSpPr>
          <p:cNvPr id="711" name="Google Shape;711;p52"/>
          <p:cNvSpPr/>
          <p:nvPr/>
        </p:nvSpPr>
        <p:spPr>
          <a:xfrm>
            <a:off x="4389120" y="4389120"/>
            <a:ext cx="3291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2000"/>
              <a:buFont typeface="Georgia"/>
              <a:buNone/>
            </a:pPr>
            <a:r>
              <a:rPr b="0" i="0" lang="en-US" sz="2000" u="none" cap="none" strike="noStrike">
                <a:solidFill>
                  <a:srgbClr val="F3F1EA"/>
                </a:solidFill>
                <a:latin typeface="Georgia"/>
                <a:ea typeface="Georgia"/>
                <a:cs typeface="Georgia"/>
                <a:sym typeface="Georgia"/>
              </a:rPr>
              <a:t>Look past the hype</a:t>
            </a:r>
            <a:endParaRPr b="0" i="0" sz="2000" u="none" cap="none" strike="noStrike">
              <a:solidFill>
                <a:schemeClr val="dk1"/>
              </a:solidFill>
              <a:latin typeface="Calibri"/>
              <a:ea typeface="Calibri"/>
              <a:cs typeface="Calibri"/>
              <a:sym typeface="Calibri"/>
            </a:endParaRPr>
          </a:p>
        </p:txBody>
      </p:sp>
      <p:sp>
        <p:nvSpPr>
          <p:cNvPr id="712" name="Google Shape;712;p52"/>
          <p:cNvSpPr/>
          <p:nvPr/>
        </p:nvSpPr>
        <p:spPr>
          <a:xfrm>
            <a:off x="4389120" y="4846320"/>
            <a:ext cx="329184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Judge tools on what they actually do for our work.</a:t>
            </a:r>
            <a:endParaRPr b="0" i="0" sz="1500" u="none" cap="none" strike="noStrike">
              <a:solidFill>
                <a:schemeClr val="dk1"/>
              </a:solidFill>
              <a:latin typeface="Calibri"/>
              <a:ea typeface="Calibri"/>
              <a:cs typeface="Calibri"/>
              <a:sym typeface="Calibri"/>
            </a:endParaRPr>
          </a:p>
        </p:txBody>
      </p:sp>
      <p:cxnSp>
        <p:nvCxnSpPr>
          <p:cNvPr id="713" name="Google Shape;713;p52"/>
          <p:cNvCxnSpPr/>
          <p:nvPr/>
        </p:nvCxnSpPr>
        <p:spPr>
          <a:xfrm>
            <a:off x="8046720" y="4206240"/>
            <a:ext cx="3291840" cy="0"/>
          </a:xfrm>
          <a:prstGeom prst="straightConnector1">
            <a:avLst/>
          </a:prstGeom>
          <a:noFill/>
          <a:ln cap="flat" cmpd="sng" w="19050">
            <a:solidFill>
              <a:srgbClr val="C9A04E"/>
            </a:solidFill>
            <a:prstDash val="solid"/>
            <a:round/>
            <a:headEnd len="sm" w="sm" type="none"/>
            <a:tailEnd len="sm" w="sm" type="none"/>
          </a:ln>
        </p:spPr>
      </p:cxnSp>
      <p:sp>
        <p:nvSpPr>
          <p:cNvPr id="714" name="Google Shape;714;p52"/>
          <p:cNvSpPr/>
          <p:nvPr/>
        </p:nvSpPr>
        <p:spPr>
          <a:xfrm>
            <a:off x="8046720" y="4389120"/>
            <a:ext cx="32918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2000"/>
              <a:buFont typeface="Georgia"/>
              <a:buNone/>
            </a:pPr>
            <a:r>
              <a:rPr b="0" i="0" lang="en-US" sz="2000" u="none" cap="none" strike="noStrike">
                <a:solidFill>
                  <a:srgbClr val="F3F1EA"/>
                </a:solidFill>
                <a:latin typeface="Georgia"/>
                <a:ea typeface="Georgia"/>
                <a:cs typeface="Georgia"/>
                <a:sym typeface="Georgia"/>
              </a:rPr>
              <a:t>Client data first</a:t>
            </a:r>
            <a:endParaRPr b="0" i="0" sz="2000" u="none" cap="none" strike="noStrike">
              <a:solidFill>
                <a:schemeClr val="dk1"/>
              </a:solidFill>
              <a:latin typeface="Calibri"/>
              <a:ea typeface="Calibri"/>
              <a:cs typeface="Calibri"/>
              <a:sym typeface="Calibri"/>
            </a:endParaRPr>
          </a:p>
        </p:txBody>
      </p:sp>
      <p:sp>
        <p:nvSpPr>
          <p:cNvPr id="715" name="Google Shape;715;p52"/>
          <p:cNvSpPr/>
          <p:nvPr/>
        </p:nvSpPr>
        <p:spPr>
          <a:xfrm>
            <a:off x="8046720" y="4846320"/>
            <a:ext cx="3291840" cy="8229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500"/>
              <a:buFont typeface="Calibri"/>
              <a:buNone/>
            </a:pPr>
            <a:r>
              <a:rPr b="0" i="0" lang="en-US" sz="1500" u="none" cap="none" strike="noStrike">
                <a:solidFill>
                  <a:srgbClr val="B9C4CB"/>
                </a:solidFill>
                <a:latin typeface="Calibri"/>
                <a:ea typeface="Calibri"/>
                <a:cs typeface="Calibri"/>
                <a:sym typeface="Calibri"/>
              </a:rPr>
              <a:t>Choosing the right tools protects client data. Part 2 covers this.</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id="721" name="Google Shape;721;p53"/>
          <p:cNvPicPr preferRelativeResize="0"/>
          <p:nvPr/>
        </p:nvPicPr>
        <p:blipFill>
          <a:blip r:embed="rId3">
            <a:alphaModFix/>
          </a:blip>
          <a:stretch>
            <a:fillRect/>
          </a:stretch>
        </p:blipFill>
        <p:spPr>
          <a:xfrm>
            <a:off x="3103925" y="0"/>
            <a:ext cx="5242560" cy="6553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726" name="Shape 726"/>
        <p:cNvGrpSpPr/>
        <p:nvPr/>
      </p:nvGrpSpPr>
      <p:grpSpPr>
        <a:xfrm>
          <a:off x="0" y="0"/>
          <a:ext cx="0" cy="0"/>
          <a:chOff x="0" y="0"/>
          <a:chExt cx="0" cy="0"/>
        </a:xfrm>
      </p:grpSpPr>
      <p:sp>
        <p:nvSpPr>
          <p:cNvPr id="727" name="Google Shape;727;p54"/>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DATA PROTECTION</a:t>
            </a:r>
            <a:endParaRPr b="0" i="0" sz="1100" u="none" cap="none" strike="noStrike">
              <a:solidFill>
                <a:schemeClr val="dk1"/>
              </a:solidFill>
              <a:latin typeface="Calibri"/>
              <a:ea typeface="Calibri"/>
              <a:cs typeface="Calibri"/>
              <a:sym typeface="Calibri"/>
            </a:endParaRPr>
          </a:p>
        </p:txBody>
      </p:sp>
      <p:sp>
        <p:nvSpPr>
          <p:cNvPr id="728" name="Google Shape;728;p54"/>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How AI can expose client data</a:t>
            </a:r>
            <a:endParaRPr b="0" i="0" sz="3200" u="none" cap="none" strike="noStrike">
              <a:solidFill>
                <a:schemeClr val="dk1"/>
              </a:solidFill>
              <a:latin typeface="Calibri"/>
              <a:ea typeface="Calibri"/>
              <a:cs typeface="Calibri"/>
              <a:sym typeface="Calibri"/>
            </a:endParaRPr>
          </a:p>
        </p:txBody>
      </p:sp>
      <p:sp>
        <p:nvSpPr>
          <p:cNvPr id="729" name="Google Shape;729;p54"/>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730" name="Google Shape;730;p54"/>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11</a:t>
            </a:r>
            <a:endParaRPr b="0" i="0" sz="1000" u="none" cap="none" strike="noStrike">
              <a:solidFill>
                <a:schemeClr val="dk1"/>
              </a:solidFill>
              <a:latin typeface="Calibri"/>
              <a:ea typeface="Calibri"/>
              <a:cs typeface="Calibri"/>
              <a:sym typeface="Calibri"/>
            </a:endParaRPr>
          </a:p>
        </p:txBody>
      </p:sp>
      <p:sp>
        <p:nvSpPr>
          <p:cNvPr id="731" name="Google Shape;731;p54"/>
          <p:cNvSpPr/>
          <p:nvPr/>
        </p:nvSpPr>
        <p:spPr>
          <a:xfrm>
            <a:off x="548640" y="1371600"/>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600"/>
              <a:buFont typeface="Calibri"/>
              <a:buNone/>
            </a:pPr>
            <a:r>
              <a:rPr b="0" i="0" lang="en-US" sz="1600" u="none" cap="none" strike="noStrike">
                <a:solidFill>
                  <a:srgbClr val="5B6066"/>
                </a:solidFill>
                <a:latin typeface="Calibri"/>
                <a:ea typeface="Calibri"/>
                <a:cs typeface="Calibri"/>
                <a:sym typeface="Calibri"/>
              </a:rPr>
              <a:t>The exposure starts before a </a:t>
            </a:r>
            <a:r>
              <a:rPr b="0" i="0" lang="en-US" sz="1600" u="none" cap="none" strike="noStrike">
                <a:solidFill>
                  <a:srgbClr val="5B6066"/>
                </a:solidFill>
                <a:highlight>
                  <a:srgbClr val="F9CB9C"/>
                </a:highlight>
                <a:latin typeface="Calibri"/>
                <a:ea typeface="Calibri"/>
                <a:cs typeface="Calibri"/>
                <a:sym typeface="Calibri"/>
              </a:rPr>
              <a:t>prompt</a:t>
            </a:r>
            <a:r>
              <a:rPr b="0" i="0" lang="en-US" sz="1600" u="none" cap="none" strike="noStrike">
                <a:solidFill>
                  <a:srgbClr val="5B6066"/>
                </a:solidFill>
                <a:latin typeface="Calibri"/>
                <a:ea typeface="Calibri"/>
                <a:cs typeface="Calibri"/>
                <a:sym typeface="Calibri"/>
              </a:rPr>
              <a:t> is submitted, and can persist after the task is complete.</a:t>
            </a:r>
            <a:endParaRPr b="0" i="0" sz="1600" u="none" cap="none" strike="noStrike">
              <a:solidFill>
                <a:schemeClr val="dk1"/>
              </a:solidFill>
              <a:latin typeface="Calibri"/>
              <a:ea typeface="Calibri"/>
              <a:cs typeface="Calibri"/>
              <a:sym typeface="Calibri"/>
            </a:endParaRPr>
          </a:p>
        </p:txBody>
      </p:sp>
      <p:sp>
        <p:nvSpPr>
          <p:cNvPr id="732" name="Google Shape;732;p54"/>
          <p:cNvSpPr/>
          <p:nvPr/>
        </p:nvSpPr>
        <p:spPr>
          <a:xfrm>
            <a:off x="548640" y="1965960"/>
            <a:ext cx="2606040" cy="2331720"/>
          </a:xfrm>
          <a:prstGeom prst="roundRect">
            <a:avLst>
              <a:gd fmla="val 313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4"/>
          <p:cNvSpPr/>
          <p:nvPr/>
        </p:nvSpPr>
        <p:spPr>
          <a:xfrm>
            <a:off x="777240" y="2148840"/>
            <a:ext cx="914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200"/>
              <a:buFont typeface="Georgia"/>
              <a:buNone/>
            </a:pPr>
            <a:r>
              <a:rPr b="0" i="0" lang="en-US" sz="2200" u="none" cap="none" strike="noStrike">
                <a:solidFill>
                  <a:srgbClr val="C9A04E"/>
                </a:solidFill>
                <a:latin typeface="Georgia"/>
                <a:ea typeface="Georgia"/>
                <a:cs typeface="Georgia"/>
                <a:sym typeface="Georgia"/>
              </a:rPr>
              <a:t>01</a:t>
            </a:r>
            <a:endParaRPr b="0" i="0" sz="2200" u="none" cap="none" strike="noStrike">
              <a:solidFill>
                <a:schemeClr val="dk1"/>
              </a:solidFill>
              <a:latin typeface="Calibri"/>
              <a:ea typeface="Calibri"/>
              <a:cs typeface="Calibri"/>
              <a:sym typeface="Calibri"/>
            </a:endParaRPr>
          </a:p>
        </p:txBody>
      </p:sp>
      <p:sp>
        <p:nvSpPr>
          <p:cNvPr id="734" name="Google Shape;734;p54"/>
          <p:cNvSpPr/>
          <p:nvPr/>
        </p:nvSpPr>
        <p:spPr>
          <a:xfrm>
            <a:off x="777240" y="2606040"/>
            <a:ext cx="21488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300"/>
              <a:buFont typeface="Calibri"/>
              <a:buNone/>
            </a:pPr>
            <a:r>
              <a:rPr b="1" i="0" lang="en-US" sz="1300" u="none" cap="none" strike="noStrike">
                <a:solidFill>
                  <a:srgbClr val="0F2D3F"/>
                </a:solidFill>
                <a:latin typeface="Calibri"/>
                <a:ea typeface="Calibri"/>
                <a:cs typeface="Calibri"/>
                <a:sym typeface="Calibri"/>
              </a:rPr>
              <a:t>INPUT</a:t>
            </a:r>
            <a:endParaRPr b="0" i="0" sz="1300" u="none" cap="none" strike="noStrike">
              <a:solidFill>
                <a:schemeClr val="dk1"/>
              </a:solidFill>
              <a:latin typeface="Calibri"/>
              <a:ea typeface="Calibri"/>
              <a:cs typeface="Calibri"/>
              <a:sym typeface="Calibri"/>
            </a:endParaRPr>
          </a:p>
        </p:txBody>
      </p:sp>
      <p:sp>
        <p:nvSpPr>
          <p:cNvPr id="735" name="Google Shape;735;p54"/>
          <p:cNvSpPr/>
          <p:nvPr/>
        </p:nvSpPr>
        <p:spPr>
          <a:xfrm>
            <a:off x="777240" y="2971800"/>
            <a:ext cx="2148840" cy="132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0" i="0" lang="en-US" sz="1500" u="none" cap="none" strike="noStrike">
                <a:solidFill>
                  <a:srgbClr val="1F2328"/>
                </a:solidFill>
                <a:latin typeface="Calibri"/>
                <a:ea typeface="Calibri"/>
                <a:cs typeface="Calibri"/>
                <a:sym typeface="Calibri"/>
              </a:rPr>
              <a:t>Client records, tax data or identifiers are copied into an </a:t>
            </a:r>
            <a:r>
              <a:rPr b="0" i="0" lang="en-US" sz="1500" u="none" cap="none" strike="noStrike">
                <a:solidFill>
                  <a:srgbClr val="1F2328"/>
                </a:solidFill>
                <a:highlight>
                  <a:srgbClr val="FFE599"/>
                </a:highlight>
                <a:latin typeface="Calibri"/>
                <a:ea typeface="Calibri"/>
                <a:cs typeface="Calibri"/>
                <a:sym typeface="Calibri"/>
              </a:rPr>
              <a:t>unapproved AI tool.</a:t>
            </a:r>
            <a:endParaRPr b="0" i="0" sz="1500" u="none" cap="none" strike="noStrike">
              <a:solidFill>
                <a:schemeClr val="dk1"/>
              </a:solidFill>
              <a:highlight>
                <a:srgbClr val="FFE599"/>
              </a:highlight>
              <a:latin typeface="Calibri"/>
              <a:ea typeface="Calibri"/>
              <a:cs typeface="Calibri"/>
              <a:sym typeface="Calibri"/>
            </a:endParaRPr>
          </a:p>
        </p:txBody>
      </p:sp>
      <p:sp>
        <p:nvSpPr>
          <p:cNvPr id="736" name="Google Shape;736;p54"/>
          <p:cNvSpPr/>
          <p:nvPr/>
        </p:nvSpPr>
        <p:spPr>
          <a:xfrm>
            <a:off x="3364992" y="1965960"/>
            <a:ext cx="2606040" cy="2331720"/>
          </a:xfrm>
          <a:prstGeom prst="roundRect">
            <a:avLst>
              <a:gd fmla="val 313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4"/>
          <p:cNvSpPr/>
          <p:nvPr/>
        </p:nvSpPr>
        <p:spPr>
          <a:xfrm>
            <a:off x="3593592" y="2148840"/>
            <a:ext cx="914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200"/>
              <a:buFont typeface="Georgia"/>
              <a:buNone/>
            </a:pPr>
            <a:r>
              <a:rPr b="0" i="0" lang="en-US" sz="2200" u="none" cap="none" strike="noStrike">
                <a:solidFill>
                  <a:srgbClr val="C9A04E"/>
                </a:solidFill>
                <a:latin typeface="Georgia"/>
                <a:ea typeface="Georgia"/>
                <a:cs typeface="Georgia"/>
                <a:sym typeface="Georgia"/>
              </a:rPr>
              <a:t>02</a:t>
            </a:r>
            <a:endParaRPr b="0" i="0" sz="2200" u="none" cap="none" strike="noStrike">
              <a:solidFill>
                <a:schemeClr val="dk1"/>
              </a:solidFill>
              <a:latin typeface="Calibri"/>
              <a:ea typeface="Calibri"/>
              <a:cs typeface="Calibri"/>
              <a:sym typeface="Calibri"/>
            </a:endParaRPr>
          </a:p>
        </p:txBody>
      </p:sp>
      <p:sp>
        <p:nvSpPr>
          <p:cNvPr id="738" name="Google Shape;738;p54"/>
          <p:cNvSpPr/>
          <p:nvPr/>
        </p:nvSpPr>
        <p:spPr>
          <a:xfrm>
            <a:off x="3593592" y="2606040"/>
            <a:ext cx="21488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300"/>
              <a:buFont typeface="Calibri"/>
              <a:buNone/>
            </a:pPr>
            <a:r>
              <a:rPr b="1" i="0" lang="en-US" sz="1300" u="none" cap="none" strike="noStrike">
                <a:solidFill>
                  <a:srgbClr val="0F2D3F"/>
                </a:solidFill>
                <a:latin typeface="Calibri"/>
                <a:ea typeface="Calibri"/>
                <a:cs typeface="Calibri"/>
                <a:sym typeface="Calibri"/>
              </a:rPr>
              <a:t>PROCESSING</a:t>
            </a:r>
            <a:endParaRPr b="0" i="0" sz="1300" u="none" cap="none" strike="noStrike">
              <a:solidFill>
                <a:schemeClr val="dk1"/>
              </a:solidFill>
              <a:latin typeface="Calibri"/>
              <a:ea typeface="Calibri"/>
              <a:cs typeface="Calibri"/>
              <a:sym typeface="Calibri"/>
            </a:endParaRPr>
          </a:p>
        </p:txBody>
      </p:sp>
      <p:sp>
        <p:nvSpPr>
          <p:cNvPr id="739" name="Google Shape;739;p54"/>
          <p:cNvSpPr/>
          <p:nvPr/>
        </p:nvSpPr>
        <p:spPr>
          <a:xfrm>
            <a:off x="3593592" y="2971800"/>
            <a:ext cx="2148840" cy="132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0" i="0" lang="en-US" sz="1500" u="none" cap="none" strike="noStrike">
                <a:solidFill>
                  <a:srgbClr val="1F2328"/>
                </a:solidFill>
                <a:latin typeface="Calibri"/>
                <a:ea typeface="Calibri"/>
                <a:cs typeface="Calibri"/>
                <a:sym typeface="Calibri"/>
              </a:rPr>
              <a:t>Prompts and files leave the firm’s controlled environment and may pass through third-party systems.</a:t>
            </a:r>
            <a:endParaRPr b="0" i="0" sz="1500" u="none" cap="none" strike="noStrike">
              <a:solidFill>
                <a:schemeClr val="dk1"/>
              </a:solidFill>
              <a:latin typeface="Calibri"/>
              <a:ea typeface="Calibri"/>
              <a:cs typeface="Calibri"/>
              <a:sym typeface="Calibri"/>
            </a:endParaRPr>
          </a:p>
        </p:txBody>
      </p:sp>
      <p:sp>
        <p:nvSpPr>
          <p:cNvPr id="740" name="Google Shape;740;p54"/>
          <p:cNvSpPr/>
          <p:nvPr/>
        </p:nvSpPr>
        <p:spPr>
          <a:xfrm>
            <a:off x="6181344" y="1965960"/>
            <a:ext cx="2606040" cy="2331720"/>
          </a:xfrm>
          <a:prstGeom prst="roundRect">
            <a:avLst>
              <a:gd fmla="val 313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4"/>
          <p:cNvSpPr/>
          <p:nvPr/>
        </p:nvSpPr>
        <p:spPr>
          <a:xfrm>
            <a:off x="6409944" y="2148840"/>
            <a:ext cx="914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200"/>
              <a:buFont typeface="Georgia"/>
              <a:buNone/>
            </a:pPr>
            <a:r>
              <a:rPr b="0" i="0" lang="en-US" sz="2200" u="none" cap="none" strike="noStrike">
                <a:solidFill>
                  <a:srgbClr val="C9A04E"/>
                </a:solidFill>
                <a:latin typeface="Georgia"/>
                <a:ea typeface="Georgia"/>
                <a:cs typeface="Georgia"/>
                <a:sym typeface="Georgia"/>
              </a:rPr>
              <a:t>03</a:t>
            </a:r>
            <a:endParaRPr b="0" i="0" sz="2200" u="none" cap="none" strike="noStrike">
              <a:solidFill>
                <a:schemeClr val="dk1"/>
              </a:solidFill>
              <a:latin typeface="Calibri"/>
              <a:ea typeface="Calibri"/>
              <a:cs typeface="Calibri"/>
              <a:sym typeface="Calibri"/>
            </a:endParaRPr>
          </a:p>
        </p:txBody>
      </p:sp>
      <p:sp>
        <p:nvSpPr>
          <p:cNvPr id="742" name="Google Shape;742;p54"/>
          <p:cNvSpPr/>
          <p:nvPr/>
        </p:nvSpPr>
        <p:spPr>
          <a:xfrm>
            <a:off x="6409944" y="2606040"/>
            <a:ext cx="21488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300"/>
              <a:buFont typeface="Calibri"/>
              <a:buNone/>
            </a:pPr>
            <a:r>
              <a:rPr b="1" i="0" lang="en-US" sz="1300" u="none" cap="none" strike="noStrike">
                <a:solidFill>
                  <a:srgbClr val="0F2D3F"/>
                </a:solidFill>
                <a:latin typeface="Calibri"/>
                <a:ea typeface="Calibri"/>
                <a:cs typeface="Calibri"/>
                <a:sym typeface="Calibri"/>
              </a:rPr>
              <a:t>RETENTION</a:t>
            </a:r>
            <a:endParaRPr b="0" i="0" sz="1300" u="none" cap="none" strike="noStrike">
              <a:solidFill>
                <a:schemeClr val="dk1"/>
              </a:solidFill>
              <a:latin typeface="Calibri"/>
              <a:ea typeface="Calibri"/>
              <a:cs typeface="Calibri"/>
              <a:sym typeface="Calibri"/>
            </a:endParaRPr>
          </a:p>
        </p:txBody>
      </p:sp>
      <p:sp>
        <p:nvSpPr>
          <p:cNvPr id="743" name="Google Shape;743;p54"/>
          <p:cNvSpPr/>
          <p:nvPr/>
        </p:nvSpPr>
        <p:spPr>
          <a:xfrm>
            <a:off x="6409944" y="2971800"/>
            <a:ext cx="2148840" cy="132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0" i="0" lang="en-US" sz="1500" u="none" cap="none" strike="noStrike">
                <a:solidFill>
                  <a:srgbClr val="1F2328"/>
                </a:solidFill>
                <a:latin typeface="Calibri"/>
                <a:ea typeface="Calibri"/>
                <a:cs typeface="Calibri"/>
                <a:sym typeface="Calibri"/>
              </a:rPr>
              <a:t>Chat history, logs or model-improvement settings can preserve information longer than intended.</a:t>
            </a:r>
            <a:endParaRPr b="0" i="0" sz="1500" u="none" cap="none" strike="noStrike">
              <a:solidFill>
                <a:schemeClr val="dk1"/>
              </a:solidFill>
              <a:latin typeface="Calibri"/>
              <a:ea typeface="Calibri"/>
              <a:cs typeface="Calibri"/>
              <a:sym typeface="Calibri"/>
            </a:endParaRPr>
          </a:p>
        </p:txBody>
      </p:sp>
      <p:sp>
        <p:nvSpPr>
          <p:cNvPr id="744" name="Google Shape;744;p54"/>
          <p:cNvSpPr/>
          <p:nvPr/>
        </p:nvSpPr>
        <p:spPr>
          <a:xfrm>
            <a:off x="8997696" y="1965960"/>
            <a:ext cx="2606040" cy="2331720"/>
          </a:xfrm>
          <a:prstGeom prst="roundRect">
            <a:avLst>
              <a:gd fmla="val 313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54"/>
          <p:cNvSpPr/>
          <p:nvPr/>
        </p:nvSpPr>
        <p:spPr>
          <a:xfrm>
            <a:off x="9226296" y="2148840"/>
            <a:ext cx="914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2200"/>
              <a:buFont typeface="Georgia"/>
              <a:buNone/>
            </a:pPr>
            <a:r>
              <a:rPr b="0" i="0" lang="en-US" sz="2200" u="none" cap="none" strike="noStrike">
                <a:solidFill>
                  <a:srgbClr val="C9A04E"/>
                </a:solidFill>
                <a:latin typeface="Georgia"/>
                <a:ea typeface="Georgia"/>
                <a:cs typeface="Georgia"/>
                <a:sym typeface="Georgia"/>
              </a:rPr>
              <a:t>04</a:t>
            </a:r>
            <a:endParaRPr b="0" i="0" sz="2200" u="none" cap="none" strike="noStrike">
              <a:solidFill>
                <a:schemeClr val="dk1"/>
              </a:solidFill>
              <a:latin typeface="Calibri"/>
              <a:ea typeface="Calibri"/>
              <a:cs typeface="Calibri"/>
              <a:sym typeface="Calibri"/>
            </a:endParaRPr>
          </a:p>
        </p:txBody>
      </p:sp>
      <p:sp>
        <p:nvSpPr>
          <p:cNvPr id="746" name="Google Shape;746;p54"/>
          <p:cNvSpPr/>
          <p:nvPr/>
        </p:nvSpPr>
        <p:spPr>
          <a:xfrm>
            <a:off x="9226296" y="2606040"/>
            <a:ext cx="21488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300"/>
              <a:buFont typeface="Calibri"/>
              <a:buNone/>
            </a:pPr>
            <a:r>
              <a:rPr b="1" i="0" lang="en-US" sz="1300" u="none" cap="none" strike="noStrike">
                <a:solidFill>
                  <a:srgbClr val="0F2D3F"/>
                </a:solidFill>
                <a:latin typeface="Calibri"/>
                <a:ea typeface="Calibri"/>
                <a:cs typeface="Calibri"/>
                <a:sym typeface="Calibri"/>
              </a:rPr>
              <a:t>OUTPUT</a:t>
            </a:r>
            <a:endParaRPr b="0" i="0" sz="1300" u="none" cap="none" strike="noStrike">
              <a:solidFill>
                <a:schemeClr val="dk1"/>
              </a:solidFill>
              <a:latin typeface="Calibri"/>
              <a:ea typeface="Calibri"/>
              <a:cs typeface="Calibri"/>
              <a:sym typeface="Calibri"/>
            </a:endParaRPr>
          </a:p>
        </p:txBody>
      </p:sp>
      <p:sp>
        <p:nvSpPr>
          <p:cNvPr id="747" name="Google Shape;747;p54"/>
          <p:cNvSpPr/>
          <p:nvPr/>
        </p:nvSpPr>
        <p:spPr>
          <a:xfrm>
            <a:off x="9226296" y="2971800"/>
            <a:ext cx="2148840" cy="132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0" i="0" lang="en-US" sz="1500" u="none" cap="none" strike="noStrike">
                <a:solidFill>
                  <a:srgbClr val="1F2328"/>
                </a:solidFill>
                <a:latin typeface="Calibri"/>
                <a:ea typeface="Calibri"/>
                <a:cs typeface="Calibri"/>
                <a:sym typeface="Calibri"/>
              </a:rPr>
              <a:t>Generated content can reproduce confidential details or be sent to the wrong recipient.</a:t>
            </a:r>
            <a:endParaRPr b="0" i="0" sz="1500" u="none" cap="none" strike="noStrike">
              <a:solidFill>
                <a:schemeClr val="dk1"/>
              </a:solidFill>
              <a:latin typeface="Calibri"/>
              <a:ea typeface="Calibri"/>
              <a:cs typeface="Calibri"/>
              <a:sym typeface="Calibri"/>
            </a:endParaRPr>
          </a:p>
        </p:txBody>
      </p:sp>
      <p:sp>
        <p:nvSpPr>
          <p:cNvPr id="748" name="Google Shape;748;p54"/>
          <p:cNvSpPr/>
          <p:nvPr/>
        </p:nvSpPr>
        <p:spPr>
          <a:xfrm>
            <a:off x="548640" y="4572000"/>
            <a:ext cx="1106424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HIGH-RISK DATA   </a:t>
            </a:r>
            <a:r>
              <a:rPr b="1" i="0" lang="en-US" sz="1500" u="none" cap="none" strike="noStrike">
                <a:solidFill>
                  <a:srgbClr val="1F2328"/>
                </a:solidFill>
                <a:latin typeface="Calibri"/>
                <a:ea typeface="Calibri"/>
                <a:cs typeface="Calibri"/>
                <a:sym typeface="Calibri"/>
              </a:rPr>
              <a:t>Tax identifiers  ·  bank details  ·  payroll files  ·  engagement records</a:t>
            </a:r>
            <a:endParaRPr b="0" i="0" sz="1200" u="none" cap="none" strike="noStrike">
              <a:solidFill>
                <a:schemeClr val="dk1"/>
              </a:solidFill>
              <a:latin typeface="Calibri"/>
              <a:ea typeface="Calibri"/>
              <a:cs typeface="Calibri"/>
              <a:sym typeface="Calibri"/>
            </a:endParaRPr>
          </a:p>
        </p:txBody>
      </p:sp>
      <p:sp>
        <p:nvSpPr>
          <p:cNvPr id="749" name="Google Shape;749;p54"/>
          <p:cNvSpPr/>
          <p:nvPr/>
        </p:nvSpPr>
        <p:spPr>
          <a:xfrm>
            <a:off x="548640" y="5120640"/>
            <a:ext cx="11064240" cy="777240"/>
          </a:xfrm>
          <a:prstGeom prst="roundRect">
            <a:avLst>
              <a:gd fmla="val 9412"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4"/>
          <p:cNvSpPr/>
          <p:nvPr/>
        </p:nvSpPr>
        <p:spPr>
          <a:xfrm>
            <a:off x="822960" y="5120640"/>
            <a:ext cx="106070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700"/>
              <a:buFont typeface="Calibri"/>
              <a:buNone/>
            </a:pPr>
            <a:r>
              <a:rPr b="1" i="0" lang="en-US" sz="1700" u="none" cap="none" strike="noStrike">
                <a:solidFill>
                  <a:srgbClr val="C9A04E"/>
                </a:solidFill>
                <a:latin typeface="Calibri"/>
                <a:ea typeface="Calibri"/>
                <a:cs typeface="Calibri"/>
                <a:sym typeface="Calibri"/>
              </a:rPr>
              <a:t>Default rule:  </a:t>
            </a:r>
            <a:r>
              <a:rPr b="0" i="0" lang="en-US" sz="1700" u="none" cap="none" strike="noStrike">
                <a:solidFill>
                  <a:srgbClr val="F3F1EA"/>
                </a:solidFill>
                <a:latin typeface="Calibri"/>
                <a:ea typeface="Calibri"/>
                <a:cs typeface="Calibri"/>
                <a:sym typeface="Calibri"/>
              </a:rPr>
              <a:t>minimise the data, remove identifiers, and use only firm-approved AI tools.</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755" name="Shape 755"/>
        <p:cNvGrpSpPr/>
        <p:nvPr/>
      </p:nvGrpSpPr>
      <p:grpSpPr>
        <a:xfrm>
          <a:off x="0" y="0"/>
          <a:ext cx="0" cy="0"/>
          <a:chOff x="0" y="0"/>
          <a:chExt cx="0" cy="0"/>
        </a:xfrm>
      </p:grpSpPr>
      <p:sp>
        <p:nvSpPr>
          <p:cNvPr id="756" name="Google Shape;756;p55"/>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BENEFITS AND LIMITS</a:t>
            </a:r>
            <a:endParaRPr b="0" i="0" sz="1100" u="none" cap="none" strike="noStrike">
              <a:solidFill>
                <a:schemeClr val="dk1"/>
              </a:solidFill>
              <a:latin typeface="Calibri"/>
              <a:ea typeface="Calibri"/>
              <a:cs typeface="Calibri"/>
              <a:sym typeface="Calibri"/>
            </a:endParaRPr>
          </a:p>
        </p:txBody>
      </p:sp>
      <p:sp>
        <p:nvSpPr>
          <p:cNvPr id="757" name="Google Shape;757;p55"/>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The benefits of AI, and where they stop</a:t>
            </a:r>
            <a:endParaRPr b="0" i="0" sz="3200" u="none" cap="none" strike="noStrike">
              <a:solidFill>
                <a:schemeClr val="dk1"/>
              </a:solidFill>
              <a:latin typeface="Calibri"/>
              <a:ea typeface="Calibri"/>
              <a:cs typeface="Calibri"/>
              <a:sym typeface="Calibri"/>
            </a:endParaRPr>
          </a:p>
        </p:txBody>
      </p:sp>
      <p:sp>
        <p:nvSpPr>
          <p:cNvPr id="758" name="Google Shape;758;p55"/>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759" name="Google Shape;759;p55"/>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12</a:t>
            </a:r>
            <a:endParaRPr b="0" i="0" sz="1000" u="none" cap="none" strike="noStrike">
              <a:solidFill>
                <a:schemeClr val="dk1"/>
              </a:solidFill>
              <a:latin typeface="Calibri"/>
              <a:ea typeface="Calibri"/>
              <a:cs typeface="Calibri"/>
              <a:sym typeface="Calibri"/>
            </a:endParaRPr>
          </a:p>
        </p:txBody>
      </p:sp>
      <p:sp>
        <p:nvSpPr>
          <p:cNvPr id="760" name="Google Shape;760;p55"/>
          <p:cNvSpPr/>
          <p:nvPr/>
        </p:nvSpPr>
        <p:spPr>
          <a:xfrm>
            <a:off x="548640" y="1737360"/>
            <a:ext cx="5349240" cy="4114800"/>
          </a:xfrm>
          <a:prstGeom prst="roundRect">
            <a:avLst>
              <a:gd fmla="val 177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5"/>
          <p:cNvSpPr/>
          <p:nvPr/>
        </p:nvSpPr>
        <p:spPr>
          <a:xfrm>
            <a:off x="868680" y="1965960"/>
            <a:ext cx="4572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WHAT AI DOES WELL</a:t>
            </a:r>
            <a:endParaRPr b="0" i="0" sz="1100" u="none" cap="none" strike="noStrike">
              <a:solidFill>
                <a:schemeClr val="dk1"/>
              </a:solidFill>
              <a:latin typeface="Calibri"/>
              <a:ea typeface="Calibri"/>
              <a:cs typeface="Calibri"/>
              <a:sym typeface="Calibri"/>
            </a:endParaRPr>
          </a:p>
        </p:txBody>
      </p:sp>
      <p:sp>
        <p:nvSpPr>
          <p:cNvPr id="762" name="Google Shape;762;p55"/>
          <p:cNvSpPr/>
          <p:nvPr/>
        </p:nvSpPr>
        <p:spPr>
          <a:xfrm>
            <a:off x="868680" y="2331720"/>
            <a:ext cx="47548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400"/>
              <a:buFont typeface="Georgia"/>
              <a:buNone/>
            </a:pPr>
            <a:r>
              <a:rPr b="0" i="0" lang="en-US" sz="2400" u="none" cap="none" strike="noStrike">
                <a:solidFill>
                  <a:srgbClr val="0F2D3F"/>
                </a:solidFill>
                <a:latin typeface="Georgia"/>
                <a:ea typeface="Georgia"/>
                <a:cs typeface="Georgia"/>
                <a:sym typeface="Georgia"/>
              </a:rPr>
              <a:t>Efficiency</a:t>
            </a:r>
            <a:endParaRPr b="0" i="0" sz="2400" u="none" cap="none" strike="noStrike">
              <a:solidFill>
                <a:schemeClr val="dk1"/>
              </a:solidFill>
              <a:latin typeface="Calibri"/>
              <a:ea typeface="Calibri"/>
              <a:cs typeface="Calibri"/>
              <a:sym typeface="Calibri"/>
            </a:endParaRPr>
          </a:p>
        </p:txBody>
      </p:sp>
      <p:sp>
        <p:nvSpPr>
          <p:cNvPr id="763" name="Google Shape;763;p55"/>
          <p:cNvSpPr/>
          <p:nvPr/>
        </p:nvSpPr>
        <p:spPr>
          <a:xfrm>
            <a:off x="868680" y="2926080"/>
            <a:ext cx="4754880" cy="265176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1F2328"/>
              </a:buClr>
              <a:buSzPts val="1800"/>
              <a:buFont typeface="Calibri"/>
              <a:buChar char="•"/>
            </a:pPr>
            <a:r>
              <a:rPr b="0" i="0" lang="en-US" sz="1800" u="none" cap="none" strike="noStrike">
                <a:solidFill>
                  <a:srgbClr val="1F2328"/>
                </a:solidFill>
                <a:latin typeface="Calibri"/>
                <a:ea typeface="Calibri"/>
                <a:cs typeface="Calibri"/>
                <a:sym typeface="Calibri"/>
              </a:rPr>
              <a:t>Automates repetitive manual tasks: analysing, collating and presenting data</a:t>
            </a:r>
            <a:endParaRPr b="0" i="0" sz="1800" u="none" cap="none" strike="noStrike">
              <a:solidFill>
                <a:schemeClr val="dk1"/>
              </a:solidFill>
              <a:latin typeface="Calibri"/>
              <a:ea typeface="Calibri"/>
              <a:cs typeface="Calibri"/>
              <a:sym typeface="Calibri"/>
            </a:endParaRPr>
          </a:p>
          <a:p>
            <a:pPr indent="-342900" lvl="0" marL="342900" marR="0" rtl="0" algn="l">
              <a:spcBef>
                <a:spcPts val="1600"/>
              </a:spcBef>
              <a:spcAft>
                <a:spcPts val="0"/>
              </a:spcAft>
              <a:buClr>
                <a:srgbClr val="1F2328"/>
              </a:buClr>
              <a:buSzPts val="1800"/>
              <a:buFont typeface="Calibri"/>
              <a:buChar char="•"/>
            </a:pPr>
            <a:r>
              <a:rPr b="0" i="0" lang="en-US" sz="1800" u="none" cap="none" strike="noStrike">
                <a:solidFill>
                  <a:srgbClr val="1F2328"/>
                </a:solidFill>
                <a:latin typeface="Calibri"/>
                <a:ea typeface="Calibri"/>
                <a:cs typeface="Calibri"/>
                <a:sym typeface="Calibri"/>
              </a:rPr>
              <a:t>Handles large volumes of data and returns</a:t>
            </a:r>
            <a:endParaRPr b="0" i="0" sz="1800" u="none" cap="none" strike="noStrike">
              <a:solidFill>
                <a:schemeClr val="dk1"/>
              </a:solidFill>
              <a:latin typeface="Calibri"/>
              <a:ea typeface="Calibri"/>
              <a:cs typeface="Calibri"/>
              <a:sym typeface="Calibri"/>
            </a:endParaRPr>
          </a:p>
          <a:p>
            <a:pPr indent="-342900" lvl="0" marL="342900" marR="0" rtl="0" algn="l">
              <a:spcBef>
                <a:spcPts val="1600"/>
              </a:spcBef>
              <a:spcAft>
                <a:spcPts val="0"/>
              </a:spcAft>
              <a:buClr>
                <a:srgbClr val="1F2328"/>
              </a:buClr>
              <a:buSzPts val="1800"/>
              <a:buFont typeface="Calibri"/>
              <a:buChar char="•"/>
            </a:pPr>
            <a:r>
              <a:rPr b="0" i="0" lang="en-US" sz="1800" u="none" cap="none" strike="noStrike">
                <a:solidFill>
                  <a:srgbClr val="1F2328"/>
                </a:solidFill>
                <a:latin typeface="Calibri"/>
                <a:ea typeface="Calibri"/>
                <a:cs typeface="Calibri"/>
                <a:sym typeface="Calibri"/>
              </a:rPr>
              <a:t>Supports research, report writing and client c</a:t>
            </a:r>
            <a:r>
              <a:rPr lang="en-US" sz="1800">
                <a:solidFill>
                  <a:srgbClr val="1F2328"/>
                </a:solidFill>
                <a:latin typeface="Calibri"/>
                <a:ea typeface="Calibri"/>
                <a:cs typeface="Calibri"/>
                <a:sym typeface="Calibri"/>
              </a:rPr>
              <a:t>ommunications</a:t>
            </a:r>
            <a:endParaRPr b="0" i="0" sz="1800" u="none" cap="none" strike="noStrike">
              <a:solidFill>
                <a:schemeClr val="dk1"/>
              </a:solidFill>
              <a:latin typeface="Calibri"/>
              <a:ea typeface="Calibri"/>
              <a:cs typeface="Calibri"/>
              <a:sym typeface="Calibri"/>
            </a:endParaRPr>
          </a:p>
        </p:txBody>
      </p:sp>
      <p:sp>
        <p:nvSpPr>
          <p:cNvPr id="764" name="Google Shape;764;p55"/>
          <p:cNvSpPr/>
          <p:nvPr/>
        </p:nvSpPr>
        <p:spPr>
          <a:xfrm>
            <a:off x="6263640" y="1737360"/>
            <a:ext cx="5349240" cy="4114800"/>
          </a:xfrm>
          <a:prstGeom prst="roundRect">
            <a:avLst>
              <a:gd fmla="val 1778"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5"/>
          <p:cNvSpPr/>
          <p:nvPr/>
        </p:nvSpPr>
        <p:spPr>
          <a:xfrm>
            <a:off x="6583680" y="1965960"/>
            <a:ext cx="4572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100"/>
              <a:buFont typeface="Calibri"/>
              <a:buNone/>
            </a:pPr>
            <a:r>
              <a:rPr b="1" i="0" lang="en-US" sz="1100" u="none" cap="none" strike="noStrike">
                <a:solidFill>
                  <a:srgbClr val="C9A04E"/>
                </a:solidFill>
                <a:latin typeface="Calibri"/>
                <a:ea typeface="Calibri"/>
                <a:cs typeface="Calibri"/>
                <a:sym typeface="Calibri"/>
              </a:rPr>
              <a:t>WHERE IT STOPS</a:t>
            </a:r>
            <a:endParaRPr b="0" i="0" sz="1100" u="none" cap="none" strike="noStrike">
              <a:solidFill>
                <a:schemeClr val="dk1"/>
              </a:solidFill>
              <a:latin typeface="Calibri"/>
              <a:ea typeface="Calibri"/>
              <a:cs typeface="Calibri"/>
              <a:sym typeface="Calibri"/>
            </a:endParaRPr>
          </a:p>
        </p:txBody>
      </p:sp>
      <p:sp>
        <p:nvSpPr>
          <p:cNvPr id="766" name="Google Shape;766;p55"/>
          <p:cNvSpPr/>
          <p:nvPr/>
        </p:nvSpPr>
        <p:spPr>
          <a:xfrm>
            <a:off x="6583680" y="2331720"/>
            <a:ext cx="475488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2400"/>
              <a:buFont typeface="Georgia"/>
              <a:buNone/>
            </a:pPr>
            <a:r>
              <a:rPr b="0" i="0" lang="en-US" sz="2400" u="none" cap="none" strike="noStrike">
                <a:solidFill>
                  <a:srgbClr val="F3F1EA"/>
                </a:solidFill>
                <a:latin typeface="Georgia"/>
                <a:ea typeface="Georgia"/>
                <a:cs typeface="Georgia"/>
                <a:sym typeface="Georgia"/>
              </a:rPr>
              <a:t>A human stays in the loop</a:t>
            </a:r>
            <a:endParaRPr b="0" i="0" sz="2400" u="none" cap="none" strike="noStrike">
              <a:solidFill>
                <a:schemeClr val="dk1"/>
              </a:solidFill>
              <a:latin typeface="Calibri"/>
              <a:ea typeface="Calibri"/>
              <a:cs typeface="Calibri"/>
              <a:sym typeface="Calibri"/>
            </a:endParaRPr>
          </a:p>
        </p:txBody>
      </p:sp>
      <p:sp>
        <p:nvSpPr>
          <p:cNvPr id="767" name="Google Shape;767;p55"/>
          <p:cNvSpPr/>
          <p:nvPr/>
        </p:nvSpPr>
        <p:spPr>
          <a:xfrm>
            <a:off x="6583680" y="2926080"/>
            <a:ext cx="4754880" cy="265176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3F1EA"/>
              </a:buClr>
              <a:buSzPts val="1800"/>
              <a:buFont typeface="Calibri"/>
              <a:buChar char="•"/>
            </a:pPr>
            <a:r>
              <a:rPr b="0" i="0" lang="en-US" sz="1800" u="none" cap="none" strike="noStrike">
                <a:solidFill>
                  <a:srgbClr val="F3F1EA"/>
                </a:solidFill>
                <a:latin typeface="Calibri"/>
                <a:ea typeface="Calibri"/>
                <a:cs typeface="Calibri"/>
                <a:sym typeface="Calibri"/>
              </a:rPr>
              <a:t>It cannot do everything: firms are often too confident in AI</a:t>
            </a:r>
            <a:endParaRPr b="0" i="0" sz="1800" u="none" cap="none" strike="noStrike">
              <a:solidFill>
                <a:schemeClr val="dk1"/>
              </a:solidFill>
              <a:latin typeface="Calibri"/>
              <a:ea typeface="Calibri"/>
              <a:cs typeface="Calibri"/>
              <a:sym typeface="Calibri"/>
            </a:endParaRPr>
          </a:p>
          <a:p>
            <a:pPr indent="-342900" lvl="0" marL="342900" marR="0" rtl="0" algn="l">
              <a:spcBef>
                <a:spcPts val="1600"/>
              </a:spcBef>
              <a:spcAft>
                <a:spcPts val="0"/>
              </a:spcAft>
              <a:buClr>
                <a:srgbClr val="F3F1EA"/>
              </a:buClr>
              <a:buSzPts val="1800"/>
              <a:buFont typeface="Calibri"/>
              <a:buChar char="•"/>
            </a:pPr>
            <a:r>
              <a:rPr b="0" i="0" lang="en-US" sz="1800" u="none" cap="none" strike="noStrike">
                <a:solidFill>
                  <a:srgbClr val="F3F1EA"/>
                </a:solidFill>
                <a:latin typeface="Calibri"/>
                <a:ea typeface="Calibri"/>
                <a:cs typeface="Calibri"/>
                <a:sym typeface="Calibri"/>
              </a:rPr>
              <a:t>Unchecked output creates double work when errors have to be fixed later</a:t>
            </a:r>
            <a:endParaRPr b="0" i="0" sz="1800" u="none" cap="none" strike="noStrike">
              <a:solidFill>
                <a:schemeClr val="dk1"/>
              </a:solidFill>
              <a:latin typeface="Calibri"/>
              <a:ea typeface="Calibri"/>
              <a:cs typeface="Calibri"/>
              <a:sym typeface="Calibri"/>
            </a:endParaRPr>
          </a:p>
          <a:p>
            <a:pPr indent="-342900" lvl="0" marL="342900" marR="0" rtl="0" algn="l">
              <a:spcBef>
                <a:spcPts val="1600"/>
              </a:spcBef>
              <a:spcAft>
                <a:spcPts val="0"/>
              </a:spcAft>
              <a:buClr>
                <a:srgbClr val="F3F1EA"/>
              </a:buClr>
              <a:buSzPts val="1800"/>
              <a:buFont typeface="Calibri"/>
              <a:buChar char="•"/>
            </a:pPr>
            <a:r>
              <a:rPr b="0" i="0" lang="en-US" sz="1800" u="none" cap="none" strike="noStrike">
                <a:solidFill>
                  <a:srgbClr val="F3F1EA"/>
                </a:solidFill>
                <a:latin typeface="Calibri"/>
                <a:ea typeface="Calibri"/>
                <a:cs typeface="Calibri"/>
                <a:sym typeface="Calibri"/>
              </a:rPr>
              <a:t>It does not erase the need for training, e.g. on AML regulations</a:t>
            </a:r>
            <a:endParaRPr b="0" i="0" sz="1800" u="none" cap="none" strike="noStrike">
              <a:solidFill>
                <a:schemeClr val="dk1"/>
              </a:solidFill>
              <a:latin typeface="Calibri"/>
              <a:ea typeface="Calibri"/>
              <a:cs typeface="Calibri"/>
              <a:sym typeface="Calibri"/>
            </a:endParaRPr>
          </a:p>
        </p:txBody>
      </p:sp>
      <p:sp>
        <p:nvSpPr>
          <p:cNvPr id="768" name="Google Shape;768;p55"/>
          <p:cNvSpPr/>
          <p:nvPr/>
        </p:nvSpPr>
        <p:spPr>
          <a:xfrm>
            <a:off x="548640" y="6053328"/>
            <a:ext cx="110642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Source: </a:t>
            </a:r>
            <a:r>
              <a:rPr b="0" i="0" lang="en-US" sz="1000" u="sng" cap="none" strike="noStrike">
                <a:solidFill>
                  <a:schemeClr val="hlink"/>
                </a:solidFill>
                <a:latin typeface="Calibri"/>
                <a:ea typeface="Calibri"/>
                <a:cs typeface="Calibri"/>
                <a:sym typeface="Calibri"/>
                <a:hlinkClick r:id="rId3"/>
              </a:rPr>
              <a:t>PCRT topical guidance on the ethical use of AI tools (Jan 2026)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773" name="Shape 773"/>
        <p:cNvGrpSpPr/>
        <p:nvPr/>
      </p:nvGrpSpPr>
      <p:grpSpPr>
        <a:xfrm>
          <a:off x="0" y="0"/>
          <a:ext cx="0" cy="0"/>
          <a:chOff x="0" y="0"/>
          <a:chExt cx="0" cy="0"/>
        </a:xfrm>
      </p:grpSpPr>
      <p:sp>
        <p:nvSpPr>
          <p:cNvPr id="774" name="Google Shape;774;p56"/>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PUTTING IT INTO PRACTICE</a:t>
            </a:r>
            <a:endParaRPr b="0" i="0" sz="1100" u="none" cap="none" strike="noStrike">
              <a:solidFill>
                <a:schemeClr val="dk1"/>
              </a:solidFill>
              <a:latin typeface="Calibri"/>
              <a:ea typeface="Calibri"/>
              <a:cs typeface="Calibri"/>
              <a:sym typeface="Calibri"/>
            </a:endParaRPr>
          </a:p>
        </p:txBody>
      </p:sp>
      <p:sp>
        <p:nvSpPr>
          <p:cNvPr id="775" name="Google Shape;775;p56"/>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How can the firm use AI?</a:t>
            </a:r>
            <a:endParaRPr b="0" i="0" sz="3200" u="none" cap="none" strike="noStrike">
              <a:solidFill>
                <a:schemeClr val="dk1"/>
              </a:solidFill>
              <a:latin typeface="Calibri"/>
              <a:ea typeface="Calibri"/>
              <a:cs typeface="Calibri"/>
              <a:sym typeface="Calibri"/>
            </a:endParaRPr>
          </a:p>
        </p:txBody>
      </p:sp>
      <p:sp>
        <p:nvSpPr>
          <p:cNvPr id="776" name="Google Shape;776;p56"/>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777" name="Google Shape;777;p56"/>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13</a:t>
            </a:r>
            <a:endParaRPr b="0" i="0" sz="1000" u="none" cap="none" strike="noStrike">
              <a:solidFill>
                <a:schemeClr val="dk1"/>
              </a:solidFill>
              <a:latin typeface="Calibri"/>
              <a:ea typeface="Calibri"/>
              <a:cs typeface="Calibri"/>
              <a:sym typeface="Calibri"/>
            </a:endParaRPr>
          </a:p>
        </p:txBody>
      </p:sp>
      <p:sp>
        <p:nvSpPr>
          <p:cNvPr id="778" name="Google Shape;778;p56"/>
          <p:cNvSpPr/>
          <p:nvPr/>
        </p:nvSpPr>
        <p:spPr>
          <a:xfrm>
            <a:off x="548640" y="1920240"/>
            <a:ext cx="2103120" cy="3291840"/>
          </a:xfrm>
          <a:prstGeom prst="roundRect">
            <a:avLst>
              <a:gd fmla="val 347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6"/>
          <p:cNvSpPr/>
          <p:nvPr/>
        </p:nvSpPr>
        <p:spPr>
          <a:xfrm>
            <a:off x="777240" y="2148840"/>
            <a:ext cx="16459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400"/>
              <a:buFont typeface="Georgia"/>
              <a:buNone/>
            </a:pPr>
            <a:r>
              <a:rPr b="0" i="0" lang="en-US" sz="4400" u="none" cap="none" strike="noStrike">
                <a:solidFill>
                  <a:srgbClr val="0F2D3F"/>
                </a:solidFill>
                <a:latin typeface="Georgia"/>
                <a:ea typeface="Georgia"/>
                <a:cs typeface="Georgia"/>
                <a:sym typeface="Georgia"/>
              </a:rPr>
              <a:t>01</a:t>
            </a:r>
            <a:endParaRPr b="0" i="0" sz="4400" u="none" cap="none" strike="noStrike">
              <a:solidFill>
                <a:schemeClr val="dk1"/>
              </a:solidFill>
              <a:latin typeface="Calibri"/>
              <a:ea typeface="Calibri"/>
              <a:cs typeface="Calibri"/>
              <a:sym typeface="Calibri"/>
            </a:endParaRPr>
          </a:p>
        </p:txBody>
      </p:sp>
      <p:sp>
        <p:nvSpPr>
          <p:cNvPr id="780" name="Google Shape;780;p56"/>
          <p:cNvSpPr/>
          <p:nvPr/>
        </p:nvSpPr>
        <p:spPr>
          <a:xfrm>
            <a:off x="777240" y="3108960"/>
            <a:ext cx="164592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Identify a process</a:t>
            </a:r>
            <a:endParaRPr b="0" i="0" sz="1700" u="none" cap="none" strike="noStrike">
              <a:solidFill>
                <a:schemeClr val="dk1"/>
              </a:solidFill>
              <a:latin typeface="Calibri"/>
              <a:ea typeface="Calibri"/>
              <a:cs typeface="Calibri"/>
              <a:sym typeface="Calibri"/>
            </a:endParaRPr>
          </a:p>
        </p:txBody>
      </p:sp>
      <p:sp>
        <p:nvSpPr>
          <p:cNvPr id="781" name="Google Shape;781;p56"/>
          <p:cNvSpPr/>
          <p:nvPr/>
        </p:nvSpPr>
        <p:spPr>
          <a:xfrm>
            <a:off x="777240" y="3840480"/>
            <a:ext cx="1645920" cy="1234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Pick a task to automate or speed up.</a:t>
            </a:r>
            <a:endParaRPr b="0" i="0" sz="1400" u="none" cap="none" strike="noStrike">
              <a:solidFill>
                <a:schemeClr val="dk1"/>
              </a:solidFill>
              <a:latin typeface="Calibri"/>
              <a:ea typeface="Calibri"/>
              <a:cs typeface="Calibri"/>
              <a:sym typeface="Calibri"/>
            </a:endParaRPr>
          </a:p>
        </p:txBody>
      </p:sp>
      <p:sp>
        <p:nvSpPr>
          <p:cNvPr id="782" name="Google Shape;782;p56"/>
          <p:cNvSpPr/>
          <p:nvPr/>
        </p:nvSpPr>
        <p:spPr>
          <a:xfrm>
            <a:off x="2788920" y="1920240"/>
            <a:ext cx="2103120" cy="3291840"/>
          </a:xfrm>
          <a:prstGeom prst="roundRect">
            <a:avLst>
              <a:gd fmla="val 347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56"/>
          <p:cNvSpPr/>
          <p:nvPr/>
        </p:nvSpPr>
        <p:spPr>
          <a:xfrm>
            <a:off x="3017520" y="2148840"/>
            <a:ext cx="16459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400"/>
              <a:buFont typeface="Georgia"/>
              <a:buNone/>
            </a:pPr>
            <a:r>
              <a:rPr b="0" i="0" lang="en-US" sz="4400" u="none" cap="none" strike="noStrike">
                <a:solidFill>
                  <a:srgbClr val="0F2D3F"/>
                </a:solidFill>
                <a:latin typeface="Georgia"/>
                <a:ea typeface="Georgia"/>
                <a:cs typeface="Georgia"/>
                <a:sym typeface="Georgia"/>
              </a:rPr>
              <a:t>02</a:t>
            </a:r>
            <a:endParaRPr b="0" i="0" sz="4400" u="none" cap="none" strike="noStrike">
              <a:solidFill>
                <a:schemeClr val="dk1"/>
              </a:solidFill>
              <a:latin typeface="Calibri"/>
              <a:ea typeface="Calibri"/>
              <a:cs typeface="Calibri"/>
              <a:sym typeface="Calibri"/>
            </a:endParaRPr>
          </a:p>
        </p:txBody>
      </p:sp>
      <p:sp>
        <p:nvSpPr>
          <p:cNvPr id="784" name="Google Shape;784;p56"/>
          <p:cNvSpPr/>
          <p:nvPr/>
        </p:nvSpPr>
        <p:spPr>
          <a:xfrm>
            <a:off x="3017520" y="3108960"/>
            <a:ext cx="164592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Choose the right tool</a:t>
            </a:r>
            <a:endParaRPr b="0" i="0" sz="1700" u="none" cap="none" strike="noStrike">
              <a:solidFill>
                <a:schemeClr val="dk1"/>
              </a:solidFill>
              <a:latin typeface="Calibri"/>
              <a:ea typeface="Calibri"/>
              <a:cs typeface="Calibri"/>
              <a:sym typeface="Calibri"/>
            </a:endParaRPr>
          </a:p>
        </p:txBody>
      </p:sp>
      <p:sp>
        <p:nvSpPr>
          <p:cNvPr id="785" name="Google Shape;785;p56"/>
          <p:cNvSpPr/>
          <p:nvPr/>
        </p:nvSpPr>
        <p:spPr>
          <a:xfrm>
            <a:off x="3017520" y="3840480"/>
            <a:ext cx="1645920" cy="1234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Find the right type of AI tool for the job.</a:t>
            </a:r>
            <a:endParaRPr b="0" i="0" sz="1400" u="none" cap="none" strike="noStrike">
              <a:solidFill>
                <a:schemeClr val="dk1"/>
              </a:solidFill>
              <a:latin typeface="Calibri"/>
              <a:ea typeface="Calibri"/>
              <a:cs typeface="Calibri"/>
              <a:sym typeface="Calibri"/>
            </a:endParaRPr>
          </a:p>
        </p:txBody>
      </p:sp>
      <p:sp>
        <p:nvSpPr>
          <p:cNvPr id="786" name="Google Shape;786;p56"/>
          <p:cNvSpPr/>
          <p:nvPr/>
        </p:nvSpPr>
        <p:spPr>
          <a:xfrm>
            <a:off x="5029200" y="1920240"/>
            <a:ext cx="2103120" cy="3291840"/>
          </a:xfrm>
          <a:prstGeom prst="roundRect">
            <a:avLst>
              <a:gd fmla="val 347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56"/>
          <p:cNvSpPr/>
          <p:nvPr/>
        </p:nvSpPr>
        <p:spPr>
          <a:xfrm>
            <a:off x="5257800" y="2148840"/>
            <a:ext cx="16459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400"/>
              <a:buFont typeface="Georgia"/>
              <a:buNone/>
            </a:pPr>
            <a:r>
              <a:rPr b="0" i="0" lang="en-US" sz="4400" u="none" cap="none" strike="noStrike">
                <a:solidFill>
                  <a:srgbClr val="0F2D3F"/>
                </a:solidFill>
                <a:latin typeface="Georgia"/>
                <a:ea typeface="Georgia"/>
                <a:cs typeface="Georgia"/>
                <a:sym typeface="Georgia"/>
              </a:rPr>
              <a:t>03</a:t>
            </a:r>
            <a:endParaRPr b="0" i="0" sz="4400" u="none" cap="none" strike="noStrike">
              <a:solidFill>
                <a:schemeClr val="dk1"/>
              </a:solidFill>
              <a:latin typeface="Calibri"/>
              <a:ea typeface="Calibri"/>
              <a:cs typeface="Calibri"/>
              <a:sym typeface="Calibri"/>
            </a:endParaRPr>
          </a:p>
        </p:txBody>
      </p:sp>
      <p:sp>
        <p:nvSpPr>
          <p:cNvPr id="788" name="Google Shape;788;p56"/>
          <p:cNvSpPr/>
          <p:nvPr/>
        </p:nvSpPr>
        <p:spPr>
          <a:xfrm>
            <a:off x="5257800" y="3108960"/>
            <a:ext cx="164592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Check the tool</a:t>
            </a:r>
            <a:endParaRPr b="0" i="0" sz="1700" u="none" cap="none" strike="noStrike">
              <a:solidFill>
                <a:schemeClr val="dk1"/>
              </a:solidFill>
              <a:latin typeface="Calibri"/>
              <a:ea typeface="Calibri"/>
              <a:cs typeface="Calibri"/>
              <a:sym typeface="Calibri"/>
            </a:endParaRPr>
          </a:p>
        </p:txBody>
      </p:sp>
      <p:sp>
        <p:nvSpPr>
          <p:cNvPr id="789" name="Google Shape;789;p56"/>
          <p:cNvSpPr/>
          <p:nvPr/>
        </p:nvSpPr>
        <p:spPr>
          <a:xfrm>
            <a:off x="5257800" y="3840480"/>
            <a:ext cx="1645920" cy="1234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Do due diligence on the tool’s transparency, data handling and terms.</a:t>
            </a:r>
            <a:endParaRPr b="0" i="0" sz="1400" u="none" cap="none" strike="noStrike">
              <a:solidFill>
                <a:schemeClr val="dk1"/>
              </a:solidFill>
              <a:latin typeface="Calibri"/>
              <a:ea typeface="Calibri"/>
              <a:cs typeface="Calibri"/>
              <a:sym typeface="Calibri"/>
            </a:endParaRPr>
          </a:p>
        </p:txBody>
      </p:sp>
      <p:sp>
        <p:nvSpPr>
          <p:cNvPr id="790" name="Google Shape;790;p56"/>
          <p:cNvSpPr/>
          <p:nvPr/>
        </p:nvSpPr>
        <p:spPr>
          <a:xfrm>
            <a:off x="7269480" y="1920240"/>
            <a:ext cx="2103120" cy="3291840"/>
          </a:xfrm>
          <a:prstGeom prst="roundRect">
            <a:avLst>
              <a:gd fmla="val 3478"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56"/>
          <p:cNvSpPr/>
          <p:nvPr/>
        </p:nvSpPr>
        <p:spPr>
          <a:xfrm>
            <a:off x="7498080" y="2148840"/>
            <a:ext cx="16459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400"/>
              <a:buFont typeface="Georgia"/>
              <a:buNone/>
            </a:pPr>
            <a:r>
              <a:rPr b="0" i="0" lang="en-US" sz="4400" u="none" cap="none" strike="noStrike">
                <a:solidFill>
                  <a:srgbClr val="0F2D3F"/>
                </a:solidFill>
                <a:latin typeface="Georgia"/>
                <a:ea typeface="Georgia"/>
                <a:cs typeface="Georgia"/>
                <a:sym typeface="Georgia"/>
              </a:rPr>
              <a:t>04</a:t>
            </a:r>
            <a:endParaRPr b="0" i="0" sz="4400" u="none" cap="none" strike="noStrike">
              <a:solidFill>
                <a:schemeClr val="dk1"/>
              </a:solidFill>
              <a:latin typeface="Calibri"/>
              <a:ea typeface="Calibri"/>
              <a:cs typeface="Calibri"/>
              <a:sym typeface="Calibri"/>
            </a:endParaRPr>
          </a:p>
        </p:txBody>
      </p:sp>
      <p:sp>
        <p:nvSpPr>
          <p:cNvPr id="792" name="Google Shape;792;p56"/>
          <p:cNvSpPr/>
          <p:nvPr/>
        </p:nvSpPr>
        <p:spPr>
          <a:xfrm>
            <a:off x="7498080" y="3108960"/>
            <a:ext cx="164592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1700"/>
              <a:buFont typeface="Georgia"/>
              <a:buNone/>
            </a:pPr>
            <a:r>
              <a:rPr b="0" i="0" lang="en-US" sz="1700" u="none" cap="none" strike="noStrike">
                <a:solidFill>
                  <a:srgbClr val="0F2D3F"/>
                </a:solidFill>
                <a:latin typeface="Georgia"/>
                <a:ea typeface="Georgia"/>
                <a:cs typeface="Georgia"/>
                <a:sym typeface="Georgia"/>
              </a:rPr>
              <a:t>Protect client data</a:t>
            </a:r>
            <a:endParaRPr b="0" i="0" sz="1700" u="none" cap="none" strike="noStrike">
              <a:solidFill>
                <a:schemeClr val="dk1"/>
              </a:solidFill>
              <a:latin typeface="Calibri"/>
              <a:ea typeface="Calibri"/>
              <a:cs typeface="Calibri"/>
              <a:sym typeface="Calibri"/>
            </a:endParaRPr>
          </a:p>
        </p:txBody>
      </p:sp>
      <p:sp>
        <p:nvSpPr>
          <p:cNvPr id="793" name="Google Shape;793;p56"/>
          <p:cNvSpPr/>
          <p:nvPr/>
        </p:nvSpPr>
        <p:spPr>
          <a:xfrm>
            <a:off x="7498080" y="3840480"/>
            <a:ext cx="1645920" cy="1234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400"/>
              <a:buFont typeface="Calibri"/>
              <a:buNone/>
            </a:pPr>
            <a:r>
              <a:rPr b="0" i="0" lang="en-US" sz="1400" u="none" cap="none" strike="noStrike">
                <a:solidFill>
                  <a:srgbClr val="5B6066"/>
                </a:solidFill>
                <a:latin typeface="Calibri"/>
                <a:ea typeface="Calibri"/>
                <a:cs typeface="Calibri"/>
                <a:sym typeface="Calibri"/>
              </a:rPr>
              <a:t>Use it with confidentiality and data protection in mind.</a:t>
            </a:r>
            <a:endParaRPr b="0" i="0" sz="1400" u="none" cap="none" strike="noStrike">
              <a:solidFill>
                <a:schemeClr val="dk1"/>
              </a:solidFill>
              <a:latin typeface="Calibri"/>
              <a:ea typeface="Calibri"/>
              <a:cs typeface="Calibri"/>
              <a:sym typeface="Calibri"/>
            </a:endParaRPr>
          </a:p>
        </p:txBody>
      </p:sp>
      <p:sp>
        <p:nvSpPr>
          <p:cNvPr id="794" name="Google Shape;794;p56"/>
          <p:cNvSpPr/>
          <p:nvPr/>
        </p:nvSpPr>
        <p:spPr>
          <a:xfrm>
            <a:off x="9509760" y="1920240"/>
            <a:ext cx="2103120" cy="3291840"/>
          </a:xfrm>
          <a:prstGeom prst="roundRect">
            <a:avLst>
              <a:gd fmla="val 3478" name="adj"/>
            </a:avLst>
          </a:prstGeom>
          <a:solidFill>
            <a:srgbClr val="0F2D3F"/>
          </a:solidFill>
          <a:ln cap="flat" cmpd="sng" w="952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56"/>
          <p:cNvSpPr/>
          <p:nvPr/>
        </p:nvSpPr>
        <p:spPr>
          <a:xfrm>
            <a:off x="9738360" y="2148840"/>
            <a:ext cx="16459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4400"/>
              <a:buFont typeface="Georgia"/>
              <a:buNone/>
            </a:pPr>
            <a:r>
              <a:rPr b="0" i="0" lang="en-US" sz="4400" u="none" cap="none" strike="noStrike">
                <a:solidFill>
                  <a:srgbClr val="C9A04E"/>
                </a:solidFill>
                <a:latin typeface="Georgia"/>
                <a:ea typeface="Georgia"/>
                <a:cs typeface="Georgia"/>
                <a:sym typeface="Georgia"/>
              </a:rPr>
              <a:t>05</a:t>
            </a:r>
            <a:endParaRPr b="0" i="0" sz="4400" u="none" cap="none" strike="noStrike">
              <a:solidFill>
                <a:schemeClr val="dk1"/>
              </a:solidFill>
              <a:latin typeface="Calibri"/>
              <a:ea typeface="Calibri"/>
              <a:cs typeface="Calibri"/>
              <a:sym typeface="Calibri"/>
            </a:endParaRPr>
          </a:p>
        </p:txBody>
      </p:sp>
      <p:sp>
        <p:nvSpPr>
          <p:cNvPr id="796" name="Google Shape;796;p56"/>
          <p:cNvSpPr/>
          <p:nvPr/>
        </p:nvSpPr>
        <p:spPr>
          <a:xfrm>
            <a:off x="9738360" y="3108960"/>
            <a:ext cx="164592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1700"/>
              <a:buFont typeface="Georgia"/>
              <a:buNone/>
            </a:pPr>
            <a:r>
              <a:rPr b="0" i="0" lang="en-US" sz="1700" u="none" cap="none" strike="noStrike">
                <a:solidFill>
                  <a:srgbClr val="F3F1EA"/>
                </a:solidFill>
                <a:latin typeface="Georgia"/>
                <a:ea typeface="Georgia"/>
                <a:cs typeface="Georgia"/>
                <a:sym typeface="Georgia"/>
              </a:rPr>
              <a:t>Review the output</a:t>
            </a:r>
            <a:endParaRPr b="0" i="0" sz="1700" u="none" cap="none" strike="noStrike">
              <a:solidFill>
                <a:schemeClr val="dk1"/>
              </a:solidFill>
              <a:latin typeface="Calibri"/>
              <a:ea typeface="Calibri"/>
              <a:cs typeface="Calibri"/>
              <a:sym typeface="Calibri"/>
            </a:endParaRPr>
          </a:p>
        </p:txBody>
      </p:sp>
      <p:sp>
        <p:nvSpPr>
          <p:cNvPr id="797" name="Google Shape;797;p56"/>
          <p:cNvSpPr/>
          <p:nvPr/>
        </p:nvSpPr>
        <p:spPr>
          <a:xfrm>
            <a:off x="9738360" y="3840480"/>
            <a:ext cx="1645920" cy="1234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C4CB"/>
              </a:buClr>
              <a:buSzPts val="1400"/>
              <a:buFont typeface="Calibri"/>
              <a:buNone/>
            </a:pPr>
            <a:r>
              <a:rPr b="0" i="0" lang="en-US" sz="1400" u="none" cap="none" strike="noStrike">
                <a:solidFill>
                  <a:srgbClr val="B9C4CB"/>
                </a:solidFill>
                <a:latin typeface="Calibri"/>
                <a:ea typeface="Calibri"/>
                <a:cs typeface="Calibri"/>
                <a:sym typeface="Calibri"/>
              </a:rPr>
              <a:t>A human checks every result before it is relied on.</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D3F"/>
        </a:solidFill>
      </p:bgPr>
    </p:bg>
    <p:spTree>
      <p:nvGrpSpPr>
        <p:cNvPr id="802" name="Shape 802"/>
        <p:cNvGrpSpPr/>
        <p:nvPr/>
      </p:nvGrpSpPr>
      <p:grpSpPr>
        <a:xfrm>
          <a:off x="0" y="0"/>
          <a:ext cx="0" cy="0"/>
          <a:chOff x="0" y="0"/>
          <a:chExt cx="0" cy="0"/>
        </a:xfrm>
      </p:grpSpPr>
      <p:sp>
        <p:nvSpPr>
          <p:cNvPr id="803" name="Google Shape;803;p57"/>
          <p:cNvSpPr/>
          <p:nvPr/>
        </p:nvSpPr>
        <p:spPr>
          <a:xfrm>
            <a:off x="731520" y="2194560"/>
            <a:ext cx="54864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300"/>
              <a:buFont typeface="Calibri"/>
              <a:buNone/>
            </a:pPr>
            <a:r>
              <a:rPr b="1" i="0" lang="en-US" sz="1300" u="none" cap="none" strike="noStrike">
                <a:solidFill>
                  <a:srgbClr val="C9A04E"/>
                </a:solidFill>
                <a:latin typeface="Calibri"/>
                <a:ea typeface="Calibri"/>
                <a:cs typeface="Calibri"/>
                <a:sym typeface="Calibri"/>
              </a:rPr>
              <a:t>SECTION</a:t>
            </a:r>
            <a:endParaRPr b="0" i="0" sz="1300" u="none" cap="none" strike="noStrike">
              <a:solidFill>
                <a:schemeClr val="dk1"/>
              </a:solidFill>
              <a:latin typeface="Calibri"/>
              <a:ea typeface="Calibri"/>
              <a:cs typeface="Calibri"/>
              <a:sym typeface="Calibri"/>
            </a:endParaRPr>
          </a:p>
        </p:txBody>
      </p:sp>
      <p:sp>
        <p:nvSpPr>
          <p:cNvPr id="804" name="Google Shape;804;p57"/>
          <p:cNvSpPr/>
          <p:nvPr/>
        </p:nvSpPr>
        <p:spPr>
          <a:xfrm>
            <a:off x="731520" y="2606040"/>
            <a:ext cx="1051560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4800"/>
              <a:buFont typeface="Georgia"/>
              <a:buNone/>
            </a:pPr>
            <a:r>
              <a:rPr b="0" i="0" lang="en-US" sz="4800" u="none" cap="none" strike="noStrike">
                <a:solidFill>
                  <a:srgbClr val="F3F1EA"/>
                </a:solidFill>
                <a:latin typeface="Georgia"/>
                <a:ea typeface="Georgia"/>
                <a:cs typeface="Georgia"/>
                <a:sym typeface="Georgia"/>
              </a:rPr>
              <a:t>Who regulates our use of AI?</a:t>
            </a:r>
            <a:endParaRPr b="0" i="0" sz="4800" u="none" cap="none" strike="noStrike">
              <a:solidFill>
                <a:schemeClr val="dk1"/>
              </a:solidFill>
              <a:latin typeface="Calibri"/>
              <a:ea typeface="Calibri"/>
              <a:cs typeface="Calibri"/>
              <a:sym typeface="Calibri"/>
            </a:endParaRPr>
          </a:p>
        </p:txBody>
      </p:sp>
      <p:sp>
        <p:nvSpPr>
          <p:cNvPr id="805" name="Google Shape;805;p57"/>
          <p:cNvSpPr/>
          <p:nvPr/>
        </p:nvSpPr>
        <p:spPr>
          <a:xfrm>
            <a:off x="731520" y="3840480"/>
            <a:ext cx="105156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C4CB"/>
              </a:buClr>
              <a:buSzPts val="2000"/>
              <a:buFont typeface="Calibri"/>
              <a:buNone/>
            </a:pPr>
            <a:r>
              <a:rPr lang="en-US" sz="2000">
                <a:solidFill>
                  <a:srgbClr val="B9C4CB"/>
                </a:solidFill>
                <a:latin typeface="Calibri"/>
                <a:ea typeface="Calibri"/>
                <a:cs typeface="Calibri"/>
                <a:sym typeface="Calibri"/>
              </a:rPr>
              <a:t>The rules, the regulators and what is at stake for accounting firms</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810" name="Shape 810"/>
        <p:cNvGrpSpPr/>
        <p:nvPr/>
      </p:nvGrpSpPr>
      <p:grpSpPr>
        <a:xfrm>
          <a:off x="0" y="0"/>
          <a:ext cx="0" cy="0"/>
          <a:chOff x="0" y="0"/>
          <a:chExt cx="0" cy="0"/>
        </a:xfrm>
      </p:grpSpPr>
      <p:sp>
        <p:nvSpPr>
          <p:cNvPr id="811" name="Google Shape;811;p58"/>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REGULATORS</a:t>
            </a:r>
            <a:endParaRPr b="0" i="0" sz="1100" u="none" cap="none" strike="noStrike">
              <a:solidFill>
                <a:schemeClr val="dk1"/>
              </a:solidFill>
              <a:latin typeface="Calibri"/>
              <a:ea typeface="Calibri"/>
              <a:cs typeface="Calibri"/>
              <a:sym typeface="Calibri"/>
            </a:endParaRPr>
          </a:p>
        </p:txBody>
      </p:sp>
      <p:sp>
        <p:nvSpPr>
          <p:cNvPr id="812" name="Google Shape;812;p58"/>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Who regulates AI use?</a:t>
            </a:r>
            <a:endParaRPr b="0" i="0" sz="3200" u="none" cap="none" strike="noStrike">
              <a:solidFill>
                <a:schemeClr val="dk1"/>
              </a:solidFill>
              <a:latin typeface="Calibri"/>
              <a:ea typeface="Calibri"/>
              <a:cs typeface="Calibri"/>
              <a:sym typeface="Calibri"/>
            </a:endParaRPr>
          </a:p>
        </p:txBody>
      </p:sp>
      <p:sp>
        <p:nvSpPr>
          <p:cNvPr id="813" name="Google Shape;813;p58"/>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814" name="Google Shape;814;p58"/>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15</a:t>
            </a:r>
            <a:endParaRPr b="0" i="0" sz="1000" u="none" cap="none" strike="noStrike">
              <a:solidFill>
                <a:schemeClr val="dk1"/>
              </a:solidFill>
              <a:latin typeface="Calibri"/>
              <a:ea typeface="Calibri"/>
              <a:cs typeface="Calibri"/>
              <a:sym typeface="Calibri"/>
            </a:endParaRPr>
          </a:p>
        </p:txBody>
      </p:sp>
      <p:sp>
        <p:nvSpPr>
          <p:cNvPr id="815" name="Google Shape;815;p58"/>
          <p:cNvSpPr/>
          <p:nvPr/>
        </p:nvSpPr>
        <p:spPr>
          <a:xfrm>
            <a:off x="548640" y="1508760"/>
            <a:ext cx="1051560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B6066"/>
              </a:buClr>
              <a:buSzPts val="1800"/>
              <a:buFont typeface="Calibri"/>
              <a:buNone/>
            </a:pPr>
            <a:r>
              <a:rPr lang="en-US" sz="1800">
                <a:solidFill>
                  <a:srgbClr val="5B6066"/>
                </a:solidFill>
                <a:latin typeface="Calibri"/>
                <a:ea typeface="Calibri"/>
                <a:cs typeface="Calibri"/>
                <a:sym typeface="Calibri"/>
              </a:rPr>
              <a:t>In the UK t</a:t>
            </a:r>
            <a:r>
              <a:rPr b="0" i="0" lang="en-US" sz="1800" u="none" cap="none" strike="noStrike">
                <a:solidFill>
                  <a:srgbClr val="5B6066"/>
                </a:solidFill>
                <a:latin typeface="Calibri"/>
                <a:ea typeface="Calibri"/>
                <a:cs typeface="Calibri"/>
                <a:sym typeface="Calibri"/>
              </a:rPr>
              <a:t>here is no single AI law or AI regulator. Existing regulators apply existing rules to different aspects of AI use.</a:t>
            </a:r>
            <a:endParaRPr b="0" i="0" sz="1800" u="none" cap="none" strike="noStrike">
              <a:solidFill>
                <a:schemeClr val="dk1"/>
              </a:solidFill>
              <a:latin typeface="Calibri"/>
              <a:ea typeface="Calibri"/>
              <a:cs typeface="Calibri"/>
              <a:sym typeface="Calibri"/>
            </a:endParaRPr>
          </a:p>
        </p:txBody>
      </p:sp>
      <p:sp>
        <p:nvSpPr>
          <p:cNvPr id="816" name="Google Shape;816;p58"/>
          <p:cNvSpPr/>
          <p:nvPr/>
        </p:nvSpPr>
        <p:spPr>
          <a:xfrm>
            <a:off x="548640" y="2468880"/>
            <a:ext cx="2606040" cy="2743200"/>
          </a:xfrm>
          <a:prstGeom prst="roundRect">
            <a:avLst>
              <a:gd fmla="val 280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8"/>
          <p:cNvSpPr/>
          <p:nvPr/>
        </p:nvSpPr>
        <p:spPr>
          <a:xfrm>
            <a:off x="822960" y="2743200"/>
            <a:ext cx="20574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000"/>
              <a:buFont typeface="Georgia"/>
              <a:buNone/>
            </a:pPr>
            <a:r>
              <a:rPr b="0" i="0" lang="en-US" sz="4000" u="none" cap="none" strike="noStrike">
                <a:solidFill>
                  <a:srgbClr val="0F2D3F"/>
                </a:solidFill>
                <a:latin typeface="Georgia"/>
                <a:ea typeface="Georgia"/>
                <a:cs typeface="Georgia"/>
                <a:sym typeface="Georgia"/>
              </a:rPr>
              <a:t>ICO</a:t>
            </a:r>
            <a:endParaRPr b="0" i="0" sz="4000" u="none" cap="none" strike="noStrike">
              <a:solidFill>
                <a:schemeClr val="dk1"/>
              </a:solidFill>
              <a:latin typeface="Calibri"/>
              <a:ea typeface="Calibri"/>
              <a:cs typeface="Calibri"/>
              <a:sym typeface="Calibri"/>
            </a:endParaRPr>
          </a:p>
        </p:txBody>
      </p:sp>
      <p:sp>
        <p:nvSpPr>
          <p:cNvPr id="818" name="Google Shape;818;p58"/>
          <p:cNvSpPr/>
          <p:nvPr/>
        </p:nvSpPr>
        <p:spPr>
          <a:xfrm>
            <a:off x="822960" y="3703320"/>
            <a:ext cx="205740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1" i="0" lang="en-US" sz="1500" u="none" cap="none" strike="noStrike">
                <a:solidFill>
                  <a:srgbClr val="1F2328"/>
                </a:solidFill>
                <a:latin typeface="Calibri"/>
                <a:ea typeface="Calibri"/>
                <a:cs typeface="Calibri"/>
                <a:sym typeface="Calibri"/>
              </a:rPr>
              <a:t>Information Commissioner’s Office</a:t>
            </a:r>
            <a:endParaRPr b="0" i="0" sz="1500" u="none" cap="none" strike="noStrike">
              <a:solidFill>
                <a:schemeClr val="dk1"/>
              </a:solidFill>
              <a:latin typeface="Calibri"/>
              <a:ea typeface="Calibri"/>
              <a:cs typeface="Calibri"/>
              <a:sym typeface="Calibri"/>
            </a:endParaRPr>
          </a:p>
        </p:txBody>
      </p:sp>
      <p:sp>
        <p:nvSpPr>
          <p:cNvPr id="819" name="Google Shape;819;p58"/>
          <p:cNvSpPr/>
          <p:nvPr/>
        </p:nvSpPr>
        <p:spPr>
          <a:xfrm>
            <a:off x="822960" y="4572000"/>
            <a:ext cx="205740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DATA PROTECTION</a:t>
            </a:r>
            <a:endParaRPr b="0" i="0" sz="1100" u="none" cap="none" strike="noStrike">
              <a:solidFill>
                <a:schemeClr val="dk1"/>
              </a:solidFill>
              <a:latin typeface="Calibri"/>
              <a:ea typeface="Calibri"/>
              <a:cs typeface="Calibri"/>
              <a:sym typeface="Calibri"/>
            </a:endParaRPr>
          </a:p>
        </p:txBody>
      </p:sp>
      <p:sp>
        <p:nvSpPr>
          <p:cNvPr id="820" name="Google Shape;820;p58"/>
          <p:cNvSpPr/>
          <p:nvPr/>
        </p:nvSpPr>
        <p:spPr>
          <a:xfrm>
            <a:off x="3364992" y="2468880"/>
            <a:ext cx="2606040" cy="2743200"/>
          </a:xfrm>
          <a:prstGeom prst="roundRect">
            <a:avLst>
              <a:gd fmla="val 280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58"/>
          <p:cNvSpPr/>
          <p:nvPr/>
        </p:nvSpPr>
        <p:spPr>
          <a:xfrm>
            <a:off x="3639312" y="2743200"/>
            <a:ext cx="20574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000"/>
              <a:buFont typeface="Georgia"/>
              <a:buNone/>
            </a:pPr>
            <a:r>
              <a:rPr lang="en-US" sz="4000">
                <a:solidFill>
                  <a:srgbClr val="0F2D3F"/>
                </a:solidFill>
                <a:latin typeface="Georgia"/>
                <a:ea typeface="Georgia"/>
                <a:cs typeface="Georgia"/>
                <a:sym typeface="Georgia"/>
              </a:rPr>
              <a:t>AMLS</a:t>
            </a:r>
            <a:endParaRPr sz="4000">
              <a:solidFill>
                <a:schemeClr val="dk1"/>
              </a:solidFill>
              <a:latin typeface="Calibri"/>
              <a:ea typeface="Calibri"/>
              <a:cs typeface="Calibri"/>
              <a:sym typeface="Calibri"/>
            </a:endParaRPr>
          </a:p>
        </p:txBody>
      </p:sp>
      <p:sp>
        <p:nvSpPr>
          <p:cNvPr id="822" name="Google Shape;822;p58"/>
          <p:cNvSpPr/>
          <p:nvPr/>
        </p:nvSpPr>
        <p:spPr>
          <a:xfrm>
            <a:off x="3639312" y="3703320"/>
            <a:ext cx="205740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1" lang="en-US" sz="1500">
                <a:solidFill>
                  <a:srgbClr val="1F2328"/>
                </a:solidFill>
                <a:latin typeface="Calibri"/>
                <a:ea typeface="Calibri"/>
                <a:cs typeface="Calibri"/>
                <a:sym typeface="Calibri"/>
              </a:rPr>
              <a:t>Your professional body (e.g. IFA, ICAEW, ACCA)</a:t>
            </a:r>
            <a:endParaRPr b="0" i="0" sz="1500" u="none" cap="none" strike="noStrike">
              <a:solidFill>
                <a:schemeClr val="dk1"/>
              </a:solidFill>
              <a:latin typeface="Calibri"/>
              <a:ea typeface="Calibri"/>
              <a:cs typeface="Calibri"/>
              <a:sym typeface="Calibri"/>
            </a:endParaRPr>
          </a:p>
        </p:txBody>
      </p:sp>
      <p:sp>
        <p:nvSpPr>
          <p:cNvPr id="823" name="Google Shape;823;p58"/>
          <p:cNvSpPr/>
          <p:nvPr/>
        </p:nvSpPr>
        <p:spPr>
          <a:xfrm>
            <a:off x="3639312" y="4572000"/>
            <a:ext cx="205740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AML SUPERVISOR</a:t>
            </a:r>
            <a:endParaRPr b="0" i="0" sz="1100" u="none" cap="none" strike="noStrike">
              <a:solidFill>
                <a:schemeClr val="dk1"/>
              </a:solidFill>
              <a:latin typeface="Calibri"/>
              <a:ea typeface="Calibri"/>
              <a:cs typeface="Calibri"/>
              <a:sym typeface="Calibri"/>
            </a:endParaRPr>
          </a:p>
        </p:txBody>
      </p:sp>
      <p:sp>
        <p:nvSpPr>
          <p:cNvPr id="824" name="Google Shape;824;p58"/>
          <p:cNvSpPr/>
          <p:nvPr/>
        </p:nvSpPr>
        <p:spPr>
          <a:xfrm>
            <a:off x="6181344" y="2468880"/>
            <a:ext cx="2606040" cy="2743200"/>
          </a:xfrm>
          <a:prstGeom prst="roundRect">
            <a:avLst>
              <a:gd fmla="val 280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58"/>
          <p:cNvSpPr/>
          <p:nvPr/>
        </p:nvSpPr>
        <p:spPr>
          <a:xfrm>
            <a:off x="6455664" y="2743200"/>
            <a:ext cx="20574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000"/>
              <a:buFont typeface="Georgia"/>
              <a:buNone/>
            </a:pPr>
            <a:r>
              <a:rPr b="0" i="0" lang="en-US" sz="4000" u="none" cap="none" strike="noStrike">
                <a:solidFill>
                  <a:srgbClr val="0F2D3F"/>
                </a:solidFill>
                <a:latin typeface="Georgia"/>
                <a:ea typeface="Georgia"/>
                <a:cs typeface="Georgia"/>
                <a:sym typeface="Georgia"/>
              </a:rPr>
              <a:t>HMRC</a:t>
            </a:r>
            <a:endParaRPr b="0" i="0" sz="4000" u="none" cap="none" strike="noStrike">
              <a:solidFill>
                <a:schemeClr val="dk1"/>
              </a:solidFill>
              <a:latin typeface="Calibri"/>
              <a:ea typeface="Calibri"/>
              <a:cs typeface="Calibri"/>
              <a:sym typeface="Calibri"/>
            </a:endParaRPr>
          </a:p>
        </p:txBody>
      </p:sp>
      <p:sp>
        <p:nvSpPr>
          <p:cNvPr id="826" name="Google Shape;826;p58"/>
          <p:cNvSpPr/>
          <p:nvPr/>
        </p:nvSpPr>
        <p:spPr>
          <a:xfrm>
            <a:off x="6455664" y="3703320"/>
            <a:ext cx="205740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1" i="0" lang="en-US" sz="1500" u="none" cap="none" strike="noStrike">
                <a:solidFill>
                  <a:srgbClr val="1F2328"/>
                </a:solidFill>
                <a:latin typeface="Calibri"/>
                <a:ea typeface="Calibri"/>
                <a:cs typeface="Calibri"/>
                <a:sym typeface="Calibri"/>
              </a:rPr>
              <a:t>HM Revenue and Customs</a:t>
            </a:r>
            <a:endParaRPr b="0" i="0" sz="1500" u="none" cap="none" strike="noStrike">
              <a:solidFill>
                <a:schemeClr val="dk1"/>
              </a:solidFill>
              <a:latin typeface="Calibri"/>
              <a:ea typeface="Calibri"/>
              <a:cs typeface="Calibri"/>
              <a:sym typeface="Calibri"/>
            </a:endParaRPr>
          </a:p>
        </p:txBody>
      </p:sp>
      <p:sp>
        <p:nvSpPr>
          <p:cNvPr id="827" name="Google Shape;827;p58"/>
          <p:cNvSpPr/>
          <p:nvPr/>
        </p:nvSpPr>
        <p:spPr>
          <a:xfrm>
            <a:off x="6455664" y="4572000"/>
            <a:ext cx="205740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TAX AGENTS</a:t>
            </a:r>
            <a:endParaRPr b="0" i="0" sz="1100" u="none" cap="none" strike="noStrike">
              <a:solidFill>
                <a:schemeClr val="dk1"/>
              </a:solidFill>
              <a:latin typeface="Calibri"/>
              <a:ea typeface="Calibri"/>
              <a:cs typeface="Calibri"/>
              <a:sym typeface="Calibri"/>
            </a:endParaRPr>
          </a:p>
        </p:txBody>
      </p:sp>
      <p:sp>
        <p:nvSpPr>
          <p:cNvPr id="828" name="Google Shape;828;p58"/>
          <p:cNvSpPr/>
          <p:nvPr/>
        </p:nvSpPr>
        <p:spPr>
          <a:xfrm>
            <a:off x="8997696" y="2468880"/>
            <a:ext cx="2606040" cy="2743200"/>
          </a:xfrm>
          <a:prstGeom prst="roundRect">
            <a:avLst>
              <a:gd fmla="val 2807"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8"/>
          <p:cNvSpPr/>
          <p:nvPr/>
        </p:nvSpPr>
        <p:spPr>
          <a:xfrm>
            <a:off x="9272016" y="2743200"/>
            <a:ext cx="20574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4000"/>
              <a:buFont typeface="Georgia"/>
              <a:buNone/>
            </a:pPr>
            <a:r>
              <a:rPr b="0" i="0" lang="en-US" sz="4000" u="none" cap="none" strike="noStrike">
                <a:solidFill>
                  <a:srgbClr val="0F2D3F"/>
                </a:solidFill>
                <a:latin typeface="Georgia"/>
                <a:ea typeface="Georgia"/>
                <a:cs typeface="Georgia"/>
                <a:sym typeface="Georgia"/>
              </a:rPr>
              <a:t>FCA</a:t>
            </a:r>
            <a:endParaRPr b="0" i="0" sz="4000" u="none" cap="none" strike="noStrike">
              <a:solidFill>
                <a:schemeClr val="dk1"/>
              </a:solidFill>
              <a:latin typeface="Calibri"/>
              <a:ea typeface="Calibri"/>
              <a:cs typeface="Calibri"/>
              <a:sym typeface="Calibri"/>
            </a:endParaRPr>
          </a:p>
        </p:txBody>
      </p:sp>
      <p:sp>
        <p:nvSpPr>
          <p:cNvPr id="830" name="Google Shape;830;p58"/>
          <p:cNvSpPr/>
          <p:nvPr/>
        </p:nvSpPr>
        <p:spPr>
          <a:xfrm>
            <a:off x="9272016" y="3703320"/>
            <a:ext cx="205740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500"/>
              <a:buFont typeface="Calibri"/>
              <a:buNone/>
            </a:pPr>
            <a:r>
              <a:rPr b="1" i="0" lang="en-US" sz="1500" u="none" cap="none" strike="noStrike">
                <a:solidFill>
                  <a:srgbClr val="1F2328"/>
                </a:solidFill>
                <a:latin typeface="Calibri"/>
                <a:ea typeface="Calibri"/>
                <a:cs typeface="Calibri"/>
                <a:sym typeface="Calibri"/>
              </a:rPr>
              <a:t>Financial Conduct Authority</a:t>
            </a:r>
            <a:endParaRPr b="0" i="0" sz="1500" u="none" cap="none" strike="noStrike">
              <a:solidFill>
                <a:schemeClr val="dk1"/>
              </a:solidFill>
              <a:latin typeface="Calibri"/>
              <a:ea typeface="Calibri"/>
              <a:cs typeface="Calibri"/>
              <a:sym typeface="Calibri"/>
            </a:endParaRPr>
          </a:p>
        </p:txBody>
      </p:sp>
      <p:sp>
        <p:nvSpPr>
          <p:cNvPr id="831" name="Google Shape;831;p58"/>
          <p:cNvSpPr/>
          <p:nvPr/>
        </p:nvSpPr>
        <p:spPr>
          <a:xfrm>
            <a:off x="9272016" y="4572000"/>
            <a:ext cx="205740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lang="en-US" sz="1100">
                <a:solidFill>
                  <a:srgbClr val="8A6516"/>
                </a:solidFill>
                <a:latin typeface="Calibri"/>
                <a:ea typeface="Calibri"/>
                <a:cs typeface="Calibri"/>
                <a:sym typeface="Calibri"/>
              </a:rPr>
              <a:t>(</a:t>
            </a:r>
            <a:r>
              <a:rPr b="1" i="0" lang="en-US" sz="1100" u="none" cap="none" strike="noStrike">
                <a:solidFill>
                  <a:srgbClr val="8A6516"/>
                </a:solidFill>
                <a:latin typeface="Calibri"/>
                <a:ea typeface="Calibri"/>
                <a:cs typeface="Calibri"/>
                <a:sym typeface="Calibri"/>
              </a:rPr>
              <a:t>FUTURE SUPERVISOR)</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836" name="Shape 836"/>
        <p:cNvGrpSpPr/>
        <p:nvPr/>
      </p:nvGrpSpPr>
      <p:grpSpPr>
        <a:xfrm>
          <a:off x="0" y="0"/>
          <a:ext cx="0" cy="0"/>
          <a:chOff x="0" y="0"/>
          <a:chExt cx="0" cy="0"/>
        </a:xfrm>
      </p:grpSpPr>
      <p:sp>
        <p:nvSpPr>
          <p:cNvPr id="837" name="Google Shape;837;p59"/>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REGULATORS AND PENALTIES</a:t>
            </a:r>
            <a:endParaRPr b="0" i="0" sz="1100" u="none" cap="none" strike="noStrike">
              <a:solidFill>
                <a:schemeClr val="dk1"/>
              </a:solidFill>
              <a:latin typeface="Calibri"/>
              <a:ea typeface="Calibri"/>
              <a:cs typeface="Calibri"/>
              <a:sym typeface="Calibri"/>
            </a:endParaRPr>
          </a:p>
        </p:txBody>
      </p:sp>
      <p:sp>
        <p:nvSpPr>
          <p:cNvPr id="838" name="Google Shape;838;p59"/>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2800"/>
              <a:buFont typeface="Georgia"/>
              <a:buNone/>
            </a:pPr>
            <a:r>
              <a:rPr b="0" i="0" lang="en-US" sz="2800" u="none" cap="none" strike="noStrike">
                <a:solidFill>
                  <a:srgbClr val="0F2D3F"/>
                </a:solidFill>
                <a:latin typeface="Georgia"/>
                <a:ea typeface="Georgia"/>
                <a:cs typeface="Georgia"/>
                <a:sym typeface="Georgia"/>
              </a:rPr>
              <a:t>Who regulates our use of AI, and what is at stake</a:t>
            </a:r>
            <a:endParaRPr b="0" i="0" sz="2800" u="none" cap="none" strike="noStrike">
              <a:solidFill>
                <a:schemeClr val="dk1"/>
              </a:solidFill>
              <a:latin typeface="Calibri"/>
              <a:ea typeface="Calibri"/>
              <a:cs typeface="Calibri"/>
              <a:sym typeface="Calibri"/>
            </a:endParaRPr>
          </a:p>
        </p:txBody>
      </p:sp>
      <p:sp>
        <p:nvSpPr>
          <p:cNvPr id="839" name="Google Shape;839;p59"/>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840" name="Google Shape;840;p59"/>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16</a:t>
            </a:r>
            <a:endParaRPr b="0" i="0" sz="1000" u="none" cap="none" strike="noStrike">
              <a:solidFill>
                <a:schemeClr val="dk1"/>
              </a:solidFill>
              <a:latin typeface="Calibri"/>
              <a:ea typeface="Calibri"/>
              <a:cs typeface="Calibri"/>
              <a:sym typeface="Calibri"/>
            </a:endParaRPr>
          </a:p>
        </p:txBody>
      </p:sp>
      <p:graphicFrame>
        <p:nvGraphicFramePr>
          <p:cNvPr id="841" name="Google Shape;841;p59"/>
          <p:cNvGraphicFramePr/>
          <p:nvPr/>
        </p:nvGraphicFramePr>
        <p:xfrm>
          <a:off x="548640" y="1554480"/>
          <a:ext cx="3000000" cy="3000000"/>
        </p:xfrm>
        <a:graphic>
          <a:graphicData uri="http://schemas.openxmlformats.org/drawingml/2006/table">
            <a:tbl>
              <a:tblPr>
                <a:noFill/>
                <a:tableStyleId>{8E1D1BAE-9FCD-4E97-88FB-991BAF10DBEA}</a:tableStyleId>
              </a:tblPr>
              <a:tblGrid>
                <a:gridCol w="2011675"/>
                <a:gridCol w="5577850"/>
                <a:gridCol w="3474725"/>
              </a:tblGrid>
              <a:tr h="347475">
                <a:tc>
                  <a:txBody>
                    <a:bodyPr/>
                    <a:lstStyle/>
                    <a:p>
                      <a:pPr indent="0" lvl="0" marL="0" marR="0" rtl="0" algn="l">
                        <a:spcBef>
                          <a:spcPts val="0"/>
                        </a:spcBef>
                        <a:spcAft>
                          <a:spcPts val="0"/>
                        </a:spcAft>
                        <a:buClr>
                          <a:srgbClr val="F3F1EA"/>
                        </a:buClr>
                        <a:buSzPts val="1200"/>
                        <a:buFont typeface="Calibri"/>
                        <a:buNone/>
                      </a:pPr>
                      <a:r>
                        <a:rPr b="1" lang="en-US" sz="1200" u="none" cap="none" strike="noStrike">
                          <a:solidFill>
                            <a:srgbClr val="F3F1EA"/>
                          </a:solidFill>
                          <a:latin typeface="Calibri"/>
                          <a:ea typeface="Calibri"/>
                          <a:cs typeface="Calibri"/>
                          <a:sym typeface="Calibri"/>
                        </a:rPr>
                        <a:t>Regulator</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0F2D3F"/>
                    </a:solidFill>
                  </a:tcPr>
                </a:tc>
                <a:tc>
                  <a:txBody>
                    <a:bodyPr/>
                    <a:lstStyle/>
                    <a:p>
                      <a:pPr indent="0" lvl="0" marL="0" marR="0" rtl="0" algn="l">
                        <a:spcBef>
                          <a:spcPts val="0"/>
                        </a:spcBef>
                        <a:spcAft>
                          <a:spcPts val="0"/>
                        </a:spcAft>
                        <a:buClr>
                          <a:srgbClr val="F3F1EA"/>
                        </a:buClr>
                        <a:buSzPts val="1200"/>
                        <a:buFont typeface="Calibri"/>
                        <a:buNone/>
                      </a:pPr>
                      <a:r>
                        <a:rPr b="1" lang="en-US" sz="1200" u="none" cap="none" strike="noStrike">
                          <a:solidFill>
                            <a:srgbClr val="F3F1EA"/>
                          </a:solidFill>
                          <a:latin typeface="Calibri"/>
                          <a:ea typeface="Calibri"/>
                          <a:cs typeface="Calibri"/>
                          <a:sym typeface="Calibri"/>
                        </a:rPr>
                        <a:t>Why it applies to our AI use</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0F2D3F"/>
                    </a:solidFill>
                  </a:tcPr>
                </a:tc>
                <a:tc>
                  <a:txBody>
                    <a:bodyPr/>
                    <a:lstStyle/>
                    <a:p>
                      <a:pPr indent="0" lvl="0" marL="0" marR="0" rtl="0" algn="l">
                        <a:spcBef>
                          <a:spcPts val="0"/>
                        </a:spcBef>
                        <a:spcAft>
                          <a:spcPts val="0"/>
                        </a:spcAft>
                        <a:buClr>
                          <a:srgbClr val="F3F1EA"/>
                        </a:buClr>
                        <a:buSzPts val="1200"/>
                        <a:buFont typeface="Calibri"/>
                        <a:buNone/>
                      </a:pPr>
                      <a:r>
                        <a:rPr b="1" lang="en-US" sz="1200" u="none" cap="none" strike="noStrike">
                          <a:solidFill>
                            <a:srgbClr val="F3F1EA"/>
                          </a:solidFill>
                          <a:latin typeface="Calibri"/>
                          <a:ea typeface="Calibri"/>
                          <a:cs typeface="Calibri"/>
                          <a:sym typeface="Calibri"/>
                        </a:rPr>
                        <a:t>What’s at stake</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0F2D3F"/>
                    </a:solidFill>
                  </a:tcPr>
                </a:tc>
              </a:tr>
              <a:tr h="1051550">
                <a:tc>
                  <a:txBody>
                    <a:bodyPr/>
                    <a:lstStyle/>
                    <a:p>
                      <a:pPr indent="0" lvl="0" marL="0" marR="0" rtl="0" algn="l">
                        <a:spcBef>
                          <a:spcPts val="0"/>
                        </a:spcBef>
                        <a:spcAft>
                          <a:spcPts val="0"/>
                        </a:spcAft>
                        <a:buClr>
                          <a:srgbClr val="0F2D3F"/>
                        </a:buClr>
                        <a:buSzPts val="1300"/>
                        <a:buFont typeface="Calibri"/>
                        <a:buNone/>
                      </a:pPr>
                      <a:r>
                        <a:rPr b="1" lang="en-US" sz="1300" u="none" cap="none" strike="noStrike">
                          <a:solidFill>
                            <a:srgbClr val="0F2D3F"/>
                          </a:solidFill>
                          <a:latin typeface="Calibri"/>
                          <a:ea typeface="Calibri"/>
                          <a:cs typeface="Calibri"/>
                          <a:sym typeface="Calibri"/>
                        </a:rPr>
                        <a:t>ICO</a:t>
                      </a:r>
                      <a:endParaRPr sz="1200" u="none" cap="none" strike="noStrike">
                        <a:latin typeface="Calibri"/>
                        <a:ea typeface="Calibri"/>
                        <a:cs typeface="Calibri"/>
                        <a:sym typeface="Calibri"/>
                      </a:endParaRPr>
                    </a:p>
                    <a:p>
                      <a:pPr indent="0" lvl="0" marL="0" marR="0" rtl="0" algn="l">
                        <a:spcBef>
                          <a:spcPts val="0"/>
                        </a:spcBef>
                        <a:spcAft>
                          <a:spcPts val="0"/>
                        </a:spcAft>
                        <a:buClr>
                          <a:srgbClr val="5B6066"/>
                        </a:buClr>
                        <a:buSzPts val="1050"/>
                        <a:buFont typeface="Calibri"/>
                        <a:buNone/>
                      </a:pPr>
                      <a:r>
                        <a:rPr lang="en-US" sz="1050" u="none" cap="none" strike="noStrike">
                          <a:solidFill>
                            <a:srgbClr val="5B6066"/>
                          </a:solidFill>
                          <a:latin typeface="Calibri"/>
                          <a:ea typeface="Calibri"/>
                          <a:cs typeface="Calibri"/>
                          <a:sym typeface="Calibri"/>
                        </a:rPr>
                        <a:t>Data protection</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rgbClr val="1F2328"/>
                          </a:solidFill>
                          <a:latin typeface="Calibri"/>
                          <a:ea typeface="Calibri"/>
                          <a:cs typeface="Calibri"/>
                          <a:sym typeface="Calibri"/>
                        </a:rPr>
                        <a:t>Client data entered into AI tools is covered by UK GDPR, the Data Protection Act 2018 and the Data (Use and Access) Act 2025. If AI makes significant decisions about people on its own, they have the right to be told, to challenge the decision and to ask for a human review.</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rgbClr val="1F2328"/>
                          </a:solidFill>
                          <a:latin typeface="Calibri"/>
                          <a:ea typeface="Calibri"/>
                          <a:cs typeface="Calibri"/>
                          <a:sym typeface="Calibri"/>
                        </a:rPr>
                        <a:t>Fines of up to £17.5m or 4% of global turnover, whichever is higher. PECR fines (marketing emails and cookies) can now reach the same level.</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r>
              <a:tr h="1051550">
                <a:tc>
                  <a:txBody>
                    <a:bodyPr/>
                    <a:lstStyle/>
                    <a:p>
                      <a:pPr indent="0" lvl="0" marL="0" marR="0" rtl="0" algn="l">
                        <a:spcBef>
                          <a:spcPts val="0"/>
                        </a:spcBef>
                        <a:spcAft>
                          <a:spcPts val="0"/>
                        </a:spcAft>
                        <a:buClr>
                          <a:srgbClr val="5B6066"/>
                        </a:buClr>
                        <a:buSzPts val="1050"/>
                        <a:buFont typeface="Calibri"/>
                        <a:buNone/>
                      </a:pPr>
                      <a:r>
                        <a:rPr b="1" lang="en-US" sz="1300">
                          <a:solidFill>
                            <a:srgbClr val="0F2D3F"/>
                          </a:solidFill>
                          <a:latin typeface="Calibri"/>
                          <a:ea typeface="Calibri"/>
                          <a:cs typeface="Calibri"/>
                          <a:sym typeface="Calibri"/>
                        </a:rPr>
                        <a:t>Professional body</a:t>
                      </a:r>
                      <a:endParaRPr b="1" sz="1300">
                        <a:solidFill>
                          <a:srgbClr val="0F2D3F"/>
                        </a:solidFill>
                        <a:latin typeface="Calibri"/>
                        <a:ea typeface="Calibri"/>
                        <a:cs typeface="Calibri"/>
                        <a:sym typeface="Calibri"/>
                      </a:endParaRPr>
                    </a:p>
                    <a:p>
                      <a:pPr indent="0" lvl="0" marL="0" marR="0" rtl="0" algn="l">
                        <a:spcBef>
                          <a:spcPts val="0"/>
                        </a:spcBef>
                        <a:spcAft>
                          <a:spcPts val="0"/>
                        </a:spcAft>
                        <a:buClr>
                          <a:srgbClr val="5B6066"/>
                        </a:buClr>
                        <a:buSzPts val="1050"/>
                        <a:buFont typeface="Calibri"/>
                        <a:buNone/>
                      </a:pPr>
                      <a:r>
                        <a:rPr b="1" lang="en-US" sz="1300">
                          <a:solidFill>
                            <a:srgbClr val="0F2D3F"/>
                          </a:solidFill>
                          <a:latin typeface="Calibri"/>
                          <a:ea typeface="Calibri"/>
                          <a:cs typeface="Calibri"/>
                          <a:sym typeface="Calibri"/>
                        </a:rPr>
                        <a:t>AML supervisor</a:t>
                      </a:r>
                      <a:endParaRPr sz="1200">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a:solidFill>
                            <a:srgbClr val="1F2328"/>
                          </a:solidFill>
                          <a:latin typeface="Calibri"/>
                          <a:ea typeface="Calibri"/>
                          <a:cs typeface="Calibri"/>
                          <a:sym typeface="Calibri"/>
                        </a:rPr>
                        <a:t>Your professional body’s code of ethics (e.g. IFA, ICAEW, ACCA) still applies when AI is used, including confidentiality, competence and due care. PCRT guidance on the ethical use of AI tools (Jan 2026) sets out what is expected. As your AML supervisor, it expects client checks done with AI tools to still meet the Money Laundering Regulations.</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rgbClr val="1F2328"/>
                          </a:solidFill>
                          <a:latin typeface="Calibri"/>
                          <a:ea typeface="Calibri"/>
                          <a:cs typeface="Calibri"/>
                          <a:sym typeface="Calibri"/>
                        </a:rPr>
                        <a:t>Disciplinary action, sanctions and fixed penalties </a:t>
                      </a:r>
                      <a:r>
                        <a:rPr lang="en-US" sz="1200">
                          <a:solidFill>
                            <a:srgbClr val="1F2328"/>
                          </a:solidFill>
                          <a:latin typeface="Calibri"/>
                          <a:ea typeface="Calibri"/>
                          <a:cs typeface="Calibri"/>
                          <a:sym typeface="Calibri"/>
                        </a:rPr>
                        <a:t>under your professional body’s regulations.</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r>
              <a:tr h="914400">
                <a:tc>
                  <a:txBody>
                    <a:bodyPr/>
                    <a:lstStyle/>
                    <a:p>
                      <a:pPr indent="0" lvl="0" marL="0" marR="0" rtl="0" algn="l">
                        <a:spcBef>
                          <a:spcPts val="0"/>
                        </a:spcBef>
                        <a:spcAft>
                          <a:spcPts val="0"/>
                        </a:spcAft>
                        <a:buClr>
                          <a:srgbClr val="0F2D3F"/>
                        </a:buClr>
                        <a:buSzPts val="1300"/>
                        <a:buFont typeface="Calibri"/>
                        <a:buNone/>
                      </a:pPr>
                      <a:r>
                        <a:rPr b="1" lang="en-US" sz="1300" u="none" cap="none" strike="noStrike">
                          <a:solidFill>
                            <a:srgbClr val="0F2D3F"/>
                          </a:solidFill>
                          <a:latin typeface="Calibri"/>
                          <a:ea typeface="Calibri"/>
                          <a:cs typeface="Calibri"/>
                          <a:sym typeface="Calibri"/>
                        </a:rPr>
                        <a:t>HMRC</a:t>
                      </a:r>
                      <a:endParaRPr sz="1200" u="none" cap="none" strike="noStrike">
                        <a:latin typeface="Calibri"/>
                        <a:ea typeface="Calibri"/>
                        <a:cs typeface="Calibri"/>
                        <a:sym typeface="Calibri"/>
                      </a:endParaRPr>
                    </a:p>
                    <a:p>
                      <a:pPr indent="0" lvl="0" marL="0" marR="0" rtl="0" algn="l">
                        <a:spcBef>
                          <a:spcPts val="0"/>
                        </a:spcBef>
                        <a:spcAft>
                          <a:spcPts val="0"/>
                        </a:spcAft>
                        <a:buClr>
                          <a:srgbClr val="5B6066"/>
                        </a:buClr>
                        <a:buSzPts val="1050"/>
                        <a:buFont typeface="Calibri"/>
                        <a:buNone/>
                      </a:pPr>
                      <a:r>
                        <a:rPr lang="en-US" sz="1050" u="none" cap="none" strike="noStrike">
                          <a:solidFill>
                            <a:srgbClr val="5B6066"/>
                          </a:solidFill>
                          <a:latin typeface="Calibri"/>
                          <a:ea typeface="Calibri"/>
                          <a:cs typeface="Calibri"/>
                          <a:sym typeface="Calibri"/>
                        </a:rPr>
                        <a:t>Tax agents</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rgbClr val="1F2328"/>
                          </a:solidFill>
                          <a:latin typeface="Calibri"/>
                          <a:ea typeface="Calibri"/>
                          <a:cs typeface="Calibri"/>
                          <a:sym typeface="Calibri"/>
                        </a:rPr>
                        <a:t>We are responsible for the accuracy of every return we file, even if AI helped prepare it. The Standard for Agents was updated in February 2026, and mandatory tax adviser registration started rolling out on 18 May 2026.</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rgbClr val="1F2328"/>
                          </a:solidFill>
                          <a:latin typeface="Calibri"/>
                          <a:ea typeface="Calibri"/>
                          <a:cs typeface="Calibri"/>
                          <a:sym typeface="Calibri"/>
                        </a:rPr>
                        <a:t>HMRC can block our access to agent services, issue dishonest-conduct notices with penalties and publication, or open a criminal investigation.</a:t>
                      </a:r>
                      <a:endParaRPr sz="1200" u="none" cap="none" strike="noStrike">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r>
              <a:tr h="731525">
                <a:tc>
                  <a:txBody>
                    <a:bodyPr/>
                    <a:lstStyle/>
                    <a:p>
                      <a:pPr indent="0" lvl="0" marL="0" marR="0" rtl="0" algn="l">
                        <a:spcBef>
                          <a:spcPts val="0"/>
                        </a:spcBef>
                        <a:spcAft>
                          <a:spcPts val="0"/>
                        </a:spcAft>
                        <a:buClr>
                          <a:srgbClr val="0F2D3F"/>
                        </a:buClr>
                        <a:buSzPts val="1300"/>
                        <a:buFont typeface="Calibri"/>
                        <a:buNone/>
                      </a:pPr>
                      <a:r>
                        <a:rPr b="1" lang="en-US" sz="1300" u="none" cap="none" strike="noStrike">
                          <a:solidFill>
                            <a:schemeClr val="dk2"/>
                          </a:solidFill>
                          <a:latin typeface="Calibri"/>
                          <a:ea typeface="Calibri"/>
                          <a:cs typeface="Calibri"/>
                          <a:sym typeface="Calibri"/>
                        </a:rPr>
                        <a:t>FCA</a:t>
                      </a:r>
                      <a:endParaRPr sz="1200" u="none" cap="none" strike="noStrike">
                        <a:solidFill>
                          <a:schemeClr val="dk2"/>
                        </a:solidFill>
                        <a:latin typeface="Calibri"/>
                        <a:ea typeface="Calibri"/>
                        <a:cs typeface="Calibri"/>
                        <a:sym typeface="Calibri"/>
                      </a:endParaRPr>
                    </a:p>
                    <a:p>
                      <a:pPr indent="0" lvl="0" marL="0" marR="0" rtl="0" algn="l">
                        <a:spcBef>
                          <a:spcPts val="0"/>
                        </a:spcBef>
                        <a:spcAft>
                          <a:spcPts val="0"/>
                        </a:spcAft>
                        <a:buClr>
                          <a:srgbClr val="5B6066"/>
                        </a:buClr>
                        <a:buSzPts val="1050"/>
                        <a:buFont typeface="Calibri"/>
                        <a:buNone/>
                      </a:pPr>
                      <a:r>
                        <a:rPr lang="en-US" sz="1050" u="none" cap="none" strike="noStrike">
                          <a:solidFill>
                            <a:schemeClr val="dk2"/>
                          </a:solidFill>
                          <a:latin typeface="Calibri"/>
                          <a:ea typeface="Calibri"/>
                          <a:cs typeface="Calibri"/>
                          <a:sym typeface="Calibri"/>
                        </a:rPr>
                        <a:t>Coming later</a:t>
                      </a:r>
                      <a:endParaRPr sz="1200" u="none" cap="none" strike="noStrike">
                        <a:solidFill>
                          <a:schemeClr val="dk2"/>
                        </a:solidFill>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chemeClr val="dk2"/>
                          </a:solidFill>
                          <a:latin typeface="Calibri"/>
                          <a:ea typeface="Calibri"/>
                          <a:cs typeface="Calibri"/>
                          <a:sym typeface="Calibri"/>
                        </a:rPr>
                        <a:t>It will take over AML supervision of accountants from the professional bodies. The transfer is expected to start around late 2028 and finish around 2030.</a:t>
                      </a:r>
                      <a:endParaRPr sz="1200" u="none" cap="none" strike="noStrike">
                        <a:solidFill>
                          <a:schemeClr val="dk2"/>
                        </a:solidFill>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F2328"/>
                        </a:buClr>
                        <a:buSzPts val="1200"/>
                        <a:buFont typeface="Calibri"/>
                        <a:buNone/>
                      </a:pPr>
                      <a:r>
                        <a:rPr lang="en-US" sz="1200" u="none" cap="none" strike="noStrike">
                          <a:solidFill>
                            <a:schemeClr val="dk2"/>
                          </a:solidFill>
                          <a:latin typeface="Calibri"/>
                          <a:ea typeface="Calibri"/>
                          <a:cs typeface="Calibri"/>
                          <a:sym typeface="Calibri"/>
                        </a:rPr>
                        <a:t>Nothing changes yet. Worth keeping an eye on.</a:t>
                      </a:r>
                      <a:endParaRPr sz="1200" u="none" cap="none" strike="noStrike">
                        <a:solidFill>
                          <a:schemeClr val="dk2"/>
                        </a:solidFill>
                        <a:latin typeface="Calibri"/>
                        <a:ea typeface="Calibri"/>
                        <a:cs typeface="Calibri"/>
                        <a:sym typeface="Calibri"/>
                      </a:endParaRPr>
                    </a:p>
                  </a:txBody>
                  <a:tcPr marT="73150" marB="73150" marR="128025" marL="128025" anchor="ctr">
                    <a:lnL cap="flat" cmpd="sng" w="9525">
                      <a:solidFill>
                        <a:srgbClr val="DDD8CC"/>
                      </a:solidFill>
                      <a:prstDash val="solid"/>
                      <a:round/>
                      <a:headEnd len="sm" w="sm" type="none"/>
                      <a:tailEnd len="sm" w="sm" type="none"/>
                    </a:lnL>
                    <a:lnR cap="flat" cmpd="sng" w="9525">
                      <a:solidFill>
                        <a:srgbClr val="DDD8CC"/>
                      </a:solidFill>
                      <a:prstDash val="solid"/>
                      <a:round/>
                      <a:headEnd len="sm" w="sm" type="none"/>
                      <a:tailEnd len="sm" w="sm" type="none"/>
                    </a:lnR>
                    <a:lnT cap="flat" cmpd="sng" w="9525">
                      <a:solidFill>
                        <a:srgbClr val="DDD8CC"/>
                      </a:solidFill>
                      <a:prstDash val="solid"/>
                      <a:round/>
                      <a:headEnd len="sm" w="sm" type="none"/>
                      <a:tailEnd len="sm" w="sm" type="none"/>
                    </a:lnT>
                    <a:lnB cap="flat" cmpd="sng" w="9525">
                      <a:solidFill>
                        <a:srgbClr val="DDD8CC"/>
                      </a:solidFill>
                      <a:prstDash val="solid"/>
                      <a:round/>
                      <a:headEnd len="sm" w="sm" type="none"/>
                      <a:tailEnd len="sm" w="sm" type="none"/>
                    </a:lnB>
                    <a:solidFill>
                      <a:srgbClr val="FFFFFF"/>
                    </a:solidFill>
                  </a:tcPr>
                </a:tc>
              </a:tr>
            </a:tbl>
          </a:graphicData>
        </a:graphic>
      </p:graphicFrame>
      <p:sp>
        <p:nvSpPr>
          <p:cNvPr id="842" name="Google Shape;842;p59"/>
          <p:cNvSpPr/>
          <p:nvPr/>
        </p:nvSpPr>
        <p:spPr>
          <a:xfrm>
            <a:off x="548640" y="6035040"/>
            <a:ext cx="110642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Source: </a:t>
            </a:r>
            <a:r>
              <a:rPr b="0" i="0" lang="en-US" sz="1000" u="sng" cap="none" strike="noStrike">
                <a:solidFill>
                  <a:schemeClr val="hlink"/>
                </a:solidFill>
                <a:latin typeface="Calibri"/>
                <a:ea typeface="Calibri"/>
                <a:cs typeface="Calibri"/>
                <a:sym typeface="Calibri"/>
                <a:hlinkClick r:id="rId3"/>
              </a:rPr>
              <a:t>ICO penalties</a:t>
            </a:r>
            <a:r>
              <a:rPr b="0" i="0" lang="en-US" sz="1000" u="none" cap="none" strike="noStrike">
                <a:solidFill>
                  <a:srgbClr val="5B6066"/>
                </a:solidFill>
                <a:latin typeface="Calibri"/>
                <a:ea typeface="Calibri"/>
                <a:cs typeface="Calibri"/>
                <a:sym typeface="Calibri"/>
              </a:rPr>
              <a:t>, </a:t>
            </a:r>
            <a:r>
              <a:rPr b="0" i="0" lang="en-US" sz="1000" u="sng" cap="none" strike="noStrike">
                <a:solidFill>
                  <a:schemeClr val="hlink"/>
                </a:solidFill>
                <a:latin typeface="Calibri"/>
                <a:ea typeface="Calibri"/>
                <a:cs typeface="Calibri"/>
                <a:sym typeface="Calibri"/>
                <a:hlinkClick r:id="rId4"/>
              </a:rPr>
              <a:t>GOV.UK: Data (Use and Access) Act 2025</a:t>
            </a:r>
            <a:r>
              <a:rPr b="0" i="0" lang="en-US" sz="1000" u="none" cap="none" strike="noStrike">
                <a:solidFill>
                  <a:srgbClr val="5B6066"/>
                </a:solidFill>
                <a:latin typeface="Calibri"/>
                <a:ea typeface="Calibri"/>
                <a:cs typeface="Calibri"/>
                <a:sym typeface="Calibri"/>
              </a:rPr>
              <a:t>, </a:t>
            </a:r>
            <a:r>
              <a:rPr lang="en-US" sz="1000" u="sng">
                <a:solidFill>
                  <a:schemeClr val="hlink"/>
                </a:solidFill>
                <a:latin typeface="Calibri"/>
                <a:ea typeface="Calibri"/>
                <a:cs typeface="Calibri"/>
                <a:sym typeface="Calibri"/>
                <a:hlinkClick r:id="rId5"/>
              </a:rPr>
              <a:t>professional body regulations</a:t>
            </a:r>
            <a:r>
              <a:rPr b="0" i="0" lang="en-US" sz="1000" u="none" cap="none" strike="noStrike">
                <a:solidFill>
                  <a:srgbClr val="5B6066"/>
                </a:solidFill>
                <a:latin typeface="Calibri"/>
                <a:ea typeface="Calibri"/>
                <a:cs typeface="Calibri"/>
                <a:sym typeface="Calibri"/>
              </a:rPr>
              <a:t>, </a:t>
            </a:r>
            <a:r>
              <a:rPr b="0" i="0" lang="en-US" sz="1000" u="sng" cap="none" strike="noStrike">
                <a:solidFill>
                  <a:schemeClr val="hlink"/>
                </a:solidFill>
                <a:latin typeface="Calibri"/>
                <a:ea typeface="Calibri"/>
                <a:cs typeface="Calibri"/>
                <a:sym typeface="Calibri"/>
                <a:hlinkClick r:id="rId6"/>
              </a:rPr>
              <a:t>HMRC Standard for Agents</a:t>
            </a:r>
            <a:r>
              <a:rPr b="0" i="0" lang="en-US" sz="1000" u="none" cap="none" strike="noStrike">
                <a:solidFill>
                  <a:srgbClr val="5B6066"/>
                </a:solidFill>
                <a:latin typeface="Calibri"/>
                <a:ea typeface="Calibri"/>
                <a:cs typeface="Calibri"/>
                <a:sym typeface="Calibri"/>
              </a:rPr>
              <a:t>, </a:t>
            </a:r>
            <a:r>
              <a:rPr b="0" i="0" lang="en-US" sz="1000" u="sng" cap="none" strike="noStrike">
                <a:solidFill>
                  <a:schemeClr val="hlink"/>
                </a:solidFill>
                <a:latin typeface="Calibri"/>
                <a:ea typeface="Calibri"/>
                <a:cs typeface="Calibri"/>
                <a:sym typeface="Calibri"/>
                <a:hlinkClick r:id="rId7"/>
              </a:rPr>
              <a:t>HM Treasury AML supervision reform</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847" name="Shape 847"/>
        <p:cNvGrpSpPr/>
        <p:nvPr/>
      </p:nvGrpSpPr>
      <p:grpSpPr>
        <a:xfrm>
          <a:off x="0" y="0"/>
          <a:ext cx="0" cy="0"/>
          <a:chOff x="0" y="0"/>
          <a:chExt cx="0" cy="0"/>
        </a:xfrm>
      </p:grpSpPr>
      <p:sp>
        <p:nvSpPr>
          <p:cNvPr id="848" name="Google Shape;848;p60"/>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PROFESSIONAL STANDARDS</a:t>
            </a:r>
            <a:endParaRPr b="0" i="0" sz="1100" u="none" cap="none" strike="noStrike">
              <a:solidFill>
                <a:schemeClr val="dk1"/>
              </a:solidFill>
              <a:latin typeface="Calibri"/>
              <a:ea typeface="Calibri"/>
              <a:cs typeface="Calibri"/>
              <a:sym typeface="Calibri"/>
            </a:endParaRPr>
          </a:p>
        </p:txBody>
      </p:sp>
      <p:sp>
        <p:nvSpPr>
          <p:cNvPr id="849" name="Google Shape;849;p60"/>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What do your regulators expect of you, and why?</a:t>
            </a:r>
            <a:endParaRPr b="0" i="0" sz="3200" u="none" cap="none" strike="noStrike">
              <a:solidFill>
                <a:schemeClr val="dk1"/>
              </a:solidFill>
              <a:latin typeface="Calibri"/>
              <a:ea typeface="Calibri"/>
              <a:cs typeface="Calibri"/>
              <a:sym typeface="Calibri"/>
            </a:endParaRPr>
          </a:p>
        </p:txBody>
      </p:sp>
      <p:sp>
        <p:nvSpPr>
          <p:cNvPr id="850" name="Google Shape;850;p60"/>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851" name="Google Shape;851;p60"/>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17</a:t>
            </a:r>
            <a:endParaRPr b="0" i="0" sz="1000" u="none" cap="none" strike="noStrike">
              <a:solidFill>
                <a:schemeClr val="dk1"/>
              </a:solidFill>
              <a:latin typeface="Calibri"/>
              <a:ea typeface="Calibri"/>
              <a:cs typeface="Calibri"/>
              <a:sym typeface="Calibri"/>
            </a:endParaRPr>
          </a:p>
        </p:txBody>
      </p:sp>
      <p:sp>
        <p:nvSpPr>
          <p:cNvPr id="852" name="Google Shape;852;p60"/>
          <p:cNvSpPr/>
          <p:nvPr/>
        </p:nvSpPr>
        <p:spPr>
          <a:xfrm>
            <a:off x="548640" y="1737360"/>
            <a:ext cx="3474720" cy="2651760"/>
          </a:xfrm>
          <a:prstGeom prst="roundRect">
            <a:avLst>
              <a:gd fmla="val 2759"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60"/>
          <p:cNvSpPr/>
          <p:nvPr/>
        </p:nvSpPr>
        <p:spPr>
          <a:xfrm>
            <a:off x="822960" y="1965960"/>
            <a:ext cx="29260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600"/>
              <a:buFont typeface="Georgia"/>
              <a:buNone/>
            </a:pPr>
            <a:r>
              <a:rPr b="0" i="0" lang="en-US" sz="2600" u="none" cap="none" strike="noStrike">
                <a:solidFill>
                  <a:srgbClr val="0F2D3F"/>
                </a:solidFill>
                <a:latin typeface="Georgia"/>
                <a:ea typeface="Georgia"/>
                <a:cs typeface="Georgia"/>
                <a:sym typeface="Georgia"/>
              </a:rPr>
              <a:t>Integrity</a:t>
            </a:r>
            <a:endParaRPr b="0" i="0" sz="2600" u="none" cap="none" strike="noStrike">
              <a:solidFill>
                <a:schemeClr val="dk1"/>
              </a:solidFill>
              <a:latin typeface="Calibri"/>
              <a:ea typeface="Calibri"/>
              <a:cs typeface="Calibri"/>
              <a:sym typeface="Calibri"/>
            </a:endParaRPr>
          </a:p>
        </p:txBody>
      </p:sp>
      <p:sp>
        <p:nvSpPr>
          <p:cNvPr id="854" name="Google Shape;854;p60"/>
          <p:cNvSpPr/>
          <p:nvPr/>
        </p:nvSpPr>
        <p:spPr>
          <a:xfrm>
            <a:off x="822960" y="2651760"/>
            <a:ext cx="2926080" cy="182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Be straightforward and honest about AI use. Be able to </a:t>
            </a:r>
            <a:r>
              <a:rPr b="0" i="0" lang="en-US" sz="1600" u="none" cap="none" strike="noStrike">
                <a:solidFill>
                  <a:srgbClr val="1F2328"/>
                </a:solidFill>
                <a:highlight>
                  <a:srgbClr val="F9CB9C"/>
                </a:highlight>
                <a:latin typeface="Calibri"/>
                <a:ea typeface="Calibri"/>
                <a:cs typeface="Calibri"/>
                <a:sym typeface="Calibri"/>
              </a:rPr>
              <a:t>explain </a:t>
            </a:r>
            <a:r>
              <a:rPr b="0" i="0" lang="en-US" sz="1600" u="none" cap="none" strike="noStrike">
                <a:solidFill>
                  <a:srgbClr val="1F2328"/>
                </a:solidFill>
                <a:latin typeface="Calibri"/>
                <a:ea typeface="Calibri"/>
                <a:cs typeface="Calibri"/>
                <a:sym typeface="Calibri"/>
              </a:rPr>
              <a:t>how a conclusion was reached, even if AI produced it.</a:t>
            </a:r>
            <a:endParaRPr b="0" i="0" sz="1600" u="none" cap="none" strike="noStrike">
              <a:solidFill>
                <a:schemeClr val="dk1"/>
              </a:solidFill>
              <a:latin typeface="Calibri"/>
              <a:ea typeface="Calibri"/>
              <a:cs typeface="Calibri"/>
              <a:sym typeface="Calibri"/>
            </a:endParaRPr>
          </a:p>
        </p:txBody>
      </p:sp>
      <p:sp>
        <p:nvSpPr>
          <p:cNvPr id="855" name="Google Shape;855;p60"/>
          <p:cNvSpPr/>
          <p:nvPr/>
        </p:nvSpPr>
        <p:spPr>
          <a:xfrm>
            <a:off x="4297680" y="1737360"/>
            <a:ext cx="3474720" cy="2651760"/>
          </a:xfrm>
          <a:prstGeom prst="roundRect">
            <a:avLst>
              <a:gd fmla="val 2759"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60"/>
          <p:cNvSpPr/>
          <p:nvPr/>
        </p:nvSpPr>
        <p:spPr>
          <a:xfrm>
            <a:off x="4572000" y="1965960"/>
            <a:ext cx="29260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600"/>
              <a:buFont typeface="Georgia"/>
              <a:buNone/>
            </a:pPr>
            <a:r>
              <a:rPr b="0" i="0" lang="en-US" sz="2600" u="none" cap="none" strike="noStrike">
                <a:solidFill>
                  <a:srgbClr val="0F2D3F"/>
                </a:solidFill>
                <a:latin typeface="Georgia"/>
                <a:ea typeface="Georgia"/>
                <a:cs typeface="Georgia"/>
                <a:sym typeface="Georgia"/>
              </a:rPr>
              <a:t>Confidentiality</a:t>
            </a:r>
            <a:endParaRPr b="0" i="0" sz="2600" u="none" cap="none" strike="noStrike">
              <a:solidFill>
                <a:schemeClr val="dk1"/>
              </a:solidFill>
              <a:latin typeface="Calibri"/>
              <a:ea typeface="Calibri"/>
              <a:cs typeface="Calibri"/>
              <a:sym typeface="Calibri"/>
            </a:endParaRPr>
          </a:p>
        </p:txBody>
      </p:sp>
      <p:sp>
        <p:nvSpPr>
          <p:cNvPr id="857" name="Google Shape;857;p60"/>
          <p:cNvSpPr/>
          <p:nvPr/>
        </p:nvSpPr>
        <p:spPr>
          <a:xfrm>
            <a:off x="4572000" y="2651760"/>
            <a:ext cx="2926080" cy="182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Client data in public AI tools is likely to breach confidentiality without consent. Anonymise and keep inputs generic.</a:t>
            </a:r>
            <a:endParaRPr b="0" i="0" sz="1600" u="none" cap="none" strike="noStrike">
              <a:solidFill>
                <a:schemeClr val="dk1"/>
              </a:solidFill>
              <a:latin typeface="Calibri"/>
              <a:ea typeface="Calibri"/>
              <a:cs typeface="Calibri"/>
              <a:sym typeface="Calibri"/>
            </a:endParaRPr>
          </a:p>
        </p:txBody>
      </p:sp>
      <p:sp>
        <p:nvSpPr>
          <p:cNvPr id="858" name="Google Shape;858;p60"/>
          <p:cNvSpPr/>
          <p:nvPr/>
        </p:nvSpPr>
        <p:spPr>
          <a:xfrm>
            <a:off x="8046720" y="1737360"/>
            <a:ext cx="3474720" cy="2651760"/>
          </a:xfrm>
          <a:prstGeom prst="roundRect">
            <a:avLst>
              <a:gd fmla="val 2759"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60"/>
          <p:cNvSpPr/>
          <p:nvPr/>
        </p:nvSpPr>
        <p:spPr>
          <a:xfrm>
            <a:off x="8321040" y="1965960"/>
            <a:ext cx="29260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2600"/>
              <a:buFont typeface="Georgia"/>
              <a:buNone/>
            </a:pPr>
            <a:r>
              <a:rPr b="0" i="0" lang="en-US" sz="2600" u="none" cap="none" strike="noStrike">
                <a:solidFill>
                  <a:srgbClr val="0F2D3F"/>
                </a:solidFill>
                <a:latin typeface="Georgia"/>
                <a:ea typeface="Georgia"/>
                <a:cs typeface="Georgia"/>
                <a:sym typeface="Georgia"/>
              </a:rPr>
              <a:t>Objectivity</a:t>
            </a:r>
            <a:endParaRPr b="0" i="0" sz="2600" u="none" cap="none" strike="noStrike">
              <a:solidFill>
                <a:schemeClr val="dk1"/>
              </a:solidFill>
              <a:latin typeface="Calibri"/>
              <a:ea typeface="Calibri"/>
              <a:cs typeface="Calibri"/>
              <a:sym typeface="Calibri"/>
            </a:endParaRPr>
          </a:p>
        </p:txBody>
      </p:sp>
      <p:sp>
        <p:nvSpPr>
          <p:cNvPr id="860" name="Google Shape;860;p60"/>
          <p:cNvSpPr/>
          <p:nvPr/>
        </p:nvSpPr>
        <p:spPr>
          <a:xfrm>
            <a:off x="8321040" y="2651760"/>
            <a:ext cx="2926080" cy="182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AI can carry bias from its training data. Watch for “automation bias”: favouring the machine’s answer despite doubts.</a:t>
            </a:r>
            <a:endParaRPr b="0" i="0" sz="1600" u="none" cap="none" strike="noStrike">
              <a:solidFill>
                <a:schemeClr val="dk1"/>
              </a:solidFill>
              <a:latin typeface="Calibri"/>
              <a:ea typeface="Calibri"/>
              <a:cs typeface="Calibri"/>
              <a:sym typeface="Calibri"/>
            </a:endParaRPr>
          </a:p>
        </p:txBody>
      </p:sp>
      <p:sp>
        <p:nvSpPr>
          <p:cNvPr id="861" name="Google Shape;861;p60"/>
          <p:cNvSpPr/>
          <p:nvPr/>
        </p:nvSpPr>
        <p:spPr>
          <a:xfrm>
            <a:off x="548640" y="4663440"/>
            <a:ext cx="11064240" cy="1143000"/>
          </a:xfrm>
          <a:prstGeom prst="roundRect">
            <a:avLst>
              <a:gd fmla="val 6400"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60"/>
          <p:cNvSpPr/>
          <p:nvPr/>
        </p:nvSpPr>
        <p:spPr>
          <a:xfrm>
            <a:off x="868680" y="4663440"/>
            <a:ext cx="10515600" cy="114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1800"/>
              <a:buFont typeface="Georgia"/>
              <a:buNone/>
            </a:pPr>
            <a:r>
              <a:rPr b="0" i="0" lang="en-US" sz="1800" u="none" cap="none" strike="noStrike">
                <a:solidFill>
                  <a:srgbClr val="F3F1EA"/>
                </a:solidFill>
                <a:latin typeface="Georgia"/>
                <a:ea typeface="Georgia"/>
                <a:cs typeface="Georgia"/>
                <a:sym typeface="Georgia"/>
              </a:rPr>
              <a:t>“The output from an AI tool should also be regarded as if it were prepared by a less experienced junior colleague and reviewed with appropriate scepticism.”</a:t>
            </a:r>
            <a:endParaRPr b="0" i="0" sz="1800" u="none" cap="none" strike="noStrike">
              <a:solidFill>
                <a:schemeClr val="dk1"/>
              </a:solidFill>
              <a:latin typeface="Calibri"/>
              <a:ea typeface="Calibri"/>
              <a:cs typeface="Calibri"/>
              <a:sym typeface="Calibri"/>
            </a:endParaRPr>
          </a:p>
        </p:txBody>
      </p:sp>
      <p:sp>
        <p:nvSpPr>
          <p:cNvPr id="863" name="Google Shape;863;p60"/>
          <p:cNvSpPr/>
          <p:nvPr/>
        </p:nvSpPr>
        <p:spPr>
          <a:xfrm>
            <a:off x="548640" y="6053328"/>
            <a:ext cx="110642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b="0" i="0" lang="en-US" sz="1000" u="none" cap="none" strike="noStrike">
                <a:solidFill>
                  <a:srgbClr val="5B6066"/>
                </a:solidFill>
                <a:latin typeface="Calibri"/>
                <a:ea typeface="Calibri"/>
                <a:cs typeface="Calibri"/>
                <a:sym typeface="Calibri"/>
              </a:rPr>
              <a:t>Source: </a:t>
            </a:r>
            <a:r>
              <a:rPr b="0" i="0" lang="en-US" sz="1000" u="sng" cap="none" strike="noStrike">
                <a:solidFill>
                  <a:schemeClr val="hlink"/>
                </a:solidFill>
                <a:latin typeface="Calibri"/>
                <a:ea typeface="Calibri"/>
                <a:cs typeface="Calibri"/>
                <a:sym typeface="Calibri"/>
                <a:hlinkClick r:id="rId3"/>
              </a:rPr>
              <a:t>PCRT topical guidance on the ethical use of AI tools (Jan 2026)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D3F"/>
        </a:solidFill>
      </p:bgPr>
    </p:bg>
    <p:spTree>
      <p:nvGrpSpPr>
        <p:cNvPr id="868" name="Shape 868"/>
        <p:cNvGrpSpPr/>
        <p:nvPr/>
      </p:nvGrpSpPr>
      <p:grpSpPr>
        <a:xfrm>
          <a:off x="0" y="0"/>
          <a:ext cx="0" cy="0"/>
          <a:chOff x="0" y="0"/>
          <a:chExt cx="0" cy="0"/>
        </a:xfrm>
      </p:grpSpPr>
      <p:sp>
        <p:nvSpPr>
          <p:cNvPr id="869" name="Google Shape;869;p61"/>
          <p:cNvSpPr/>
          <p:nvPr/>
        </p:nvSpPr>
        <p:spPr>
          <a:xfrm>
            <a:off x="731520" y="548640"/>
            <a:ext cx="5486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300"/>
              <a:buFont typeface="Calibri"/>
              <a:buNone/>
            </a:pPr>
            <a:r>
              <a:rPr b="1" i="0" lang="en-US" sz="1300" u="none" cap="none" strike="noStrike">
                <a:solidFill>
                  <a:srgbClr val="C9A04E"/>
                </a:solidFill>
                <a:latin typeface="Calibri"/>
                <a:ea typeface="Calibri"/>
                <a:cs typeface="Calibri"/>
                <a:sym typeface="Calibri"/>
              </a:rPr>
              <a:t>DISCUSSION</a:t>
            </a:r>
            <a:endParaRPr b="0" i="0" sz="1300" u="none" cap="none" strike="noStrike">
              <a:solidFill>
                <a:schemeClr val="dk1"/>
              </a:solidFill>
              <a:latin typeface="Calibri"/>
              <a:ea typeface="Calibri"/>
              <a:cs typeface="Calibri"/>
              <a:sym typeface="Calibri"/>
            </a:endParaRPr>
          </a:p>
        </p:txBody>
      </p:sp>
      <p:sp>
        <p:nvSpPr>
          <p:cNvPr id="870" name="Google Shape;870;p61"/>
          <p:cNvSpPr/>
          <p:nvPr/>
        </p:nvSpPr>
        <p:spPr>
          <a:xfrm>
            <a:off x="731520" y="868680"/>
            <a:ext cx="105156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1EA"/>
              </a:buClr>
              <a:buSzPts val="4800"/>
              <a:buFont typeface="Georgia"/>
              <a:buNone/>
            </a:pPr>
            <a:r>
              <a:rPr lang="en-US" sz="4800">
                <a:solidFill>
                  <a:srgbClr val="F3F1EA"/>
                </a:solidFill>
                <a:latin typeface="Georgia"/>
                <a:ea typeface="Georgia"/>
                <a:cs typeface="Georgia"/>
                <a:sym typeface="Georgia"/>
              </a:rPr>
              <a:t>Use cases for AI in your firm</a:t>
            </a:r>
            <a:endParaRPr b="0" i="0" sz="4800" u="none" cap="none" strike="noStrike">
              <a:solidFill>
                <a:schemeClr val="dk1"/>
              </a:solidFill>
              <a:latin typeface="Calibri"/>
              <a:ea typeface="Calibri"/>
              <a:cs typeface="Calibri"/>
              <a:sym typeface="Calibri"/>
            </a:endParaRPr>
          </a:p>
        </p:txBody>
      </p:sp>
      <p:sp>
        <p:nvSpPr>
          <p:cNvPr id="871" name="Google Shape;871;p61"/>
          <p:cNvSpPr/>
          <p:nvPr/>
        </p:nvSpPr>
        <p:spPr>
          <a:xfrm>
            <a:off x="731520" y="1920240"/>
            <a:ext cx="105156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C4CB"/>
              </a:buClr>
              <a:buSzPts val="2200"/>
              <a:buFont typeface="Calibri"/>
              <a:buNone/>
            </a:pPr>
            <a:r>
              <a:rPr b="0" i="0" lang="en-US" sz="2200" u="none" cap="none" strike="noStrike">
                <a:solidFill>
                  <a:srgbClr val="B9C4CB"/>
                </a:solidFill>
                <a:latin typeface="Calibri"/>
                <a:ea typeface="Calibri"/>
                <a:cs typeface="Calibri"/>
                <a:sym typeface="Calibri"/>
              </a:rPr>
              <a:t>What are some ways we already use AI? New ideas welcome.</a:t>
            </a:r>
            <a:endParaRPr b="0" i="0" sz="2200" u="none" cap="none" strike="noStrike">
              <a:solidFill>
                <a:schemeClr val="dk1"/>
              </a:solidFill>
              <a:latin typeface="Calibri"/>
              <a:ea typeface="Calibri"/>
              <a:cs typeface="Calibri"/>
              <a:sym typeface="Calibri"/>
            </a:endParaRPr>
          </a:p>
        </p:txBody>
      </p:sp>
      <p:cxnSp>
        <p:nvCxnSpPr>
          <p:cNvPr id="872" name="Google Shape;872;p61"/>
          <p:cNvCxnSpPr/>
          <p:nvPr/>
        </p:nvCxnSpPr>
        <p:spPr>
          <a:xfrm>
            <a:off x="731520" y="4983480"/>
            <a:ext cx="3291900" cy="0"/>
          </a:xfrm>
          <a:prstGeom prst="straightConnector1">
            <a:avLst/>
          </a:prstGeom>
          <a:noFill/>
          <a:ln cap="flat" cmpd="sng" w="19050">
            <a:solidFill>
              <a:srgbClr val="C9A04E"/>
            </a:solidFill>
            <a:prstDash val="solid"/>
            <a:round/>
            <a:headEnd len="sm" w="sm" type="none"/>
            <a:tailEnd len="sm" w="sm" type="none"/>
          </a:ln>
        </p:spPr>
      </p:cxnSp>
      <p:sp>
        <p:nvSpPr>
          <p:cNvPr id="873" name="Google Shape;873;p61"/>
          <p:cNvSpPr/>
          <p:nvPr/>
        </p:nvSpPr>
        <p:spPr>
          <a:xfrm>
            <a:off x="731520" y="5120640"/>
            <a:ext cx="32919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1600"/>
              <a:buFont typeface="Calibri"/>
              <a:buNone/>
            </a:pPr>
            <a:r>
              <a:rPr b="0" i="0" lang="en-US" sz="1600" u="none" cap="none" strike="noStrike">
                <a:solidFill>
                  <a:srgbClr val="F3F1EA"/>
                </a:solidFill>
                <a:latin typeface="Calibri"/>
                <a:ea typeface="Calibri"/>
                <a:cs typeface="Calibri"/>
                <a:sym typeface="Calibri"/>
              </a:rPr>
              <a:t>Which tasks take up most of our week?</a:t>
            </a:r>
            <a:endParaRPr b="0" i="0" sz="1600" u="none" cap="none" strike="noStrike">
              <a:solidFill>
                <a:schemeClr val="dk1"/>
              </a:solidFill>
              <a:latin typeface="Calibri"/>
              <a:ea typeface="Calibri"/>
              <a:cs typeface="Calibri"/>
              <a:sym typeface="Calibri"/>
            </a:endParaRPr>
          </a:p>
        </p:txBody>
      </p:sp>
      <p:cxnSp>
        <p:nvCxnSpPr>
          <p:cNvPr id="874" name="Google Shape;874;p61"/>
          <p:cNvCxnSpPr/>
          <p:nvPr/>
        </p:nvCxnSpPr>
        <p:spPr>
          <a:xfrm>
            <a:off x="4389120" y="4983480"/>
            <a:ext cx="3291900" cy="0"/>
          </a:xfrm>
          <a:prstGeom prst="straightConnector1">
            <a:avLst/>
          </a:prstGeom>
          <a:noFill/>
          <a:ln cap="flat" cmpd="sng" w="19050">
            <a:solidFill>
              <a:srgbClr val="C9A04E"/>
            </a:solidFill>
            <a:prstDash val="solid"/>
            <a:round/>
            <a:headEnd len="sm" w="sm" type="none"/>
            <a:tailEnd len="sm" w="sm" type="none"/>
          </a:ln>
        </p:spPr>
      </p:cxnSp>
      <p:sp>
        <p:nvSpPr>
          <p:cNvPr id="875" name="Google Shape;875;p61"/>
          <p:cNvSpPr/>
          <p:nvPr/>
        </p:nvSpPr>
        <p:spPr>
          <a:xfrm>
            <a:off x="4389120" y="5120640"/>
            <a:ext cx="32919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1600"/>
              <a:buFont typeface="Calibri"/>
              <a:buNone/>
            </a:pPr>
            <a:r>
              <a:rPr b="0" i="0" lang="en-US" sz="1600" u="none" cap="none" strike="noStrike">
                <a:solidFill>
                  <a:srgbClr val="F3F1EA"/>
                </a:solidFill>
                <a:latin typeface="Calibri"/>
                <a:ea typeface="Calibri"/>
                <a:cs typeface="Calibri"/>
                <a:sym typeface="Calibri"/>
              </a:rPr>
              <a:t>Where could a first draft save us effort?</a:t>
            </a:r>
            <a:endParaRPr b="0" i="0" sz="1600" u="none" cap="none" strike="noStrike">
              <a:solidFill>
                <a:schemeClr val="dk1"/>
              </a:solidFill>
              <a:latin typeface="Calibri"/>
              <a:ea typeface="Calibri"/>
              <a:cs typeface="Calibri"/>
              <a:sym typeface="Calibri"/>
            </a:endParaRPr>
          </a:p>
        </p:txBody>
      </p:sp>
      <p:cxnSp>
        <p:nvCxnSpPr>
          <p:cNvPr id="876" name="Google Shape;876;p61"/>
          <p:cNvCxnSpPr/>
          <p:nvPr/>
        </p:nvCxnSpPr>
        <p:spPr>
          <a:xfrm>
            <a:off x="8046720" y="4983480"/>
            <a:ext cx="3291900" cy="0"/>
          </a:xfrm>
          <a:prstGeom prst="straightConnector1">
            <a:avLst/>
          </a:prstGeom>
          <a:noFill/>
          <a:ln cap="flat" cmpd="sng" w="19050">
            <a:solidFill>
              <a:srgbClr val="C9A04E"/>
            </a:solidFill>
            <a:prstDash val="solid"/>
            <a:round/>
            <a:headEnd len="sm" w="sm" type="none"/>
            <a:tailEnd len="sm" w="sm" type="none"/>
          </a:ln>
        </p:spPr>
      </p:cxnSp>
      <p:sp>
        <p:nvSpPr>
          <p:cNvPr id="877" name="Google Shape;877;p61"/>
          <p:cNvSpPr/>
          <p:nvPr/>
        </p:nvSpPr>
        <p:spPr>
          <a:xfrm>
            <a:off x="8046720" y="5120640"/>
            <a:ext cx="32919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3F1EA"/>
              </a:buClr>
              <a:buSzPts val="1600"/>
              <a:buFont typeface="Calibri"/>
              <a:buNone/>
            </a:pPr>
            <a:r>
              <a:rPr b="0" i="0" lang="en-US" sz="1600" u="none" cap="none" strike="noStrike">
                <a:solidFill>
                  <a:srgbClr val="F3F1EA"/>
                </a:solidFill>
                <a:latin typeface="Calibri"/>
                <a:ea typeface="Calibri"/>
                <a:cs typeface="Calibri"/>
                <a:sym typeface="Calibri"/>
              </a:rPr>
              <a:t>What should never go into an AI tool?</a:t>
            </a:r>
            <a:endParaRPr b="0" i="0" sz="1600" u="none" cap="none" strike="noStrike">
              <a:solidFill>
                <a:schemeClr val="dk1"/>
              </a:solidFill>
              <a:latin typeface="Calibri"/>
              <a:ea typeface="Calibri"/>
              <a:cs typeface="Calibri"/>
              <a:sym typeface="Calibri"/>
            </a:endParaRPr>
          </a:p>
        </p:txBody>
      </p:sp>
      <p:sp>
        <p:nvSpPr>
          <p:cNvPr id="878" name="Google Shape;878;p61"/>
          <p:cNvSpPr txBox="1"/>
          <p:nvPr/>
        </p:nvSpPr>
        <p:spPr>
          <a:xfrm>
            <a:off x="731520" y="2697480"/>
            <a:ext cx="10515600" cy="27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C9A04E"/>
                </a:solidFill>
                <a:latin typeface="Calibri"/>
                <a:ea typeface="Calibri"/>
                <a:cs typeface="Calibri"/>
                <a:sym typeface="Calibri"/>
              </a:rPr>
              <a:t>DIFFERENT TEAMS USE AI IN DIFFERENT WAYS</a:t>
            </a:r>
            <a:endParaRPr b="1" sz="1200">
              <a:solidFill>
                <a:srgbClr val="C9A04E"/>
              </a:solidFill>
              <a:latin typeface="Calibri"/>
              <a:ea typeface="Calibri"/>
              <a:cs typeface="Calibri"/>
              <a:sym typeface="Calibri"/>
            </a:endParaRPr>
          </a:p>
        </p:txBody>
      </p:sp>
      <p:sp>
        <p:nvSpPr>
          <p:cNvPr id="879" name="Google Shape;879;p61"/>
          <p:cNvSpPr/>
          <p:nvPr/>
        </p:nvSpPr>
        <p:spPr>
          <a:xfrm>
            <a:off x="731520" y="3063240"/>
            <a:ext cx="2514600" cy="1417200"/>
          </a:xfrm>
          <a:prstGeom prst="roundRect">
            <a:avLst>
              <a:gd fmla="val 16667" name="adj"/>
            </a:avLst>
          </a:prstGeom>
          <a:solidFill>
            <a:srgbClr val="1A4257"/>
          </a:solidFill>
          <a:ln cap="flat" cmpd="sng" w="9525">
            <a:solidFill>
              <a:srgbClr val="1A42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0" name="Google Shape;880;p61"/>
          <p:cNvSpPr txBox="1"/>
          <p:nvPr/>
        </p:nvSpPr>
        <p:spPr>
          <a:xfrm>
            <a:off x="960120" y="3200400"/>
            <a:ext cx="2103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3F1EA"/>
                </a:solidFill>
                <a:latin typeface="Georgia"/>
                <a:ea typeface="Georgia"/>
                <a:cs typeface="Georgia"/>
                <a:sym typeface="Georgia"/>
              </a:rPr>
              <a:t>Bookkeeping</a:t>
            </a:r>
            <a:endParaRPr sz="1600">
              <a:solidFill>
                <a:srgbClr val="F3F1EA"/>
              </a:solidFill>
              <a:latin typeface="Georgia"/>
              <a:ea typeface="Georgia"/>
              <a:cs typeface="Georgia"/>
              <a:sym typeface="Georgia"/>
            </a:endParaRPr>
          </a:p>
        </p:txBody>
      </p:sp>
      <p:sp>
        <p:nvSpPr>
          <p:cNvPr id="881" name="Google Shape;881;p61"/>
          <p:cNvSpPr txBox="1"/>
          <p:nvPr/>
        </p:nvSpPr>
        <p:spPr>
          <a:xfrm>
            <a:off x="960120" y="3639312"/>
            <a:ext cx="21030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B9C4CB"/>
                </a:solidFill>
                <a:latin typeface="Calibri"/>
                <a:ea typeface="Calibri"/>
                <a:cs typeface="Calibri"/>
                <a:sym typeface="Calibri"/>
              </a:rPr>
              <a:t>Reading invoices and receipts, matching bank transactions</a:t>
            </a:r>
            <a:endParaRPr sz="1300">
              <a:solidFill>
                <a:srgbClr val="B9C4CB"/>
              </a:solidFill>
              <a:latin typeface="Calibri"/>
              <a:ea typeface="Calibri"/>
              <a:cs typeface="Calibri"/>
              <a:sym typeface="Calibri"/>
            </a:endParaRPr>
          </a:p>
        </p:txBody>
      </p:sp>
      <p:sp>
        <p:nvSpPr>
          <p:cNvPr id="882" name="Google Shape;882;p61"/>
          <p:cNvSpPr/>
          <p:nvPr/>
        </p:nvSpPr>
        <p:spPr>
          <a:xfrm>
            <a:off x="3401568" y="3063240"/>
            <a:ext cx="2514600" cy="1417200"/>
          </a:xfrm>
          <a:prstGeom prst="roundRect">
            <a:avLst>
              <a:gd fmla="val 16667" name="adj"/>
            </a:avLst>
          </a:prstGeom>
          <a:solidFill>
            <a:srgbClr val="1A4257"/>
          </a:solidFill>
          <a:ln cap="flat" cmpd="sng" w="9525">
            <a:solidFill>
              <a:srgbClr val="1A42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3" name="Google Shape;883;p61"/>
          <p:cNvSpPr txBox="1"/>
          <p:nvPr/>
        </p:nvSpPr>
        <p:spPr>
          <a:xfrm>
            <a:off x="3630168" y="3200400"/>
            <a:ext cx="2103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3F1EA"/>
                </a:solidFill>
                <a:latin typeface="Georgia"/>
                <a:ea typeface="Georgia"/>
                <a:cs typeface="Georgia"/>
                <a:sym typeface="Georgia"/>
              </a:rPr>
              <a:t>Tax</a:t>
            </a:r>
            <a:endParaRPr sz="1600">
              <a:solidFill>
                <a:srgbClr val="F3F1EA"/>
              </a:solidFill>
              <a:latin typeface="Georgia"/>
              <a:ea typeface="Georgia"/>
              <a:cs typeface="Georgia"/>
              <a:sym typeface="Georgia"/>
            </a:endParaRPr>
          </a:p>
        </p:txBody>
      </p:sp>
      <p:sp>
        <p:nvSpPr>
          <p:cNvPr id="884" name="Google Shape;884;p61"/>
          <p:cNvSpPr txBox="1"/>
          <p:nvPr/>
        </p:nvSpPr>
        <p:spPr>
          <a:xfrm>
            <a:off x="3630168" y="3639312"/>
            <a:ext cx="21030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B9C4CB"/>
                </a:solidFill>
                <a:latin typeface="Calibri"/>
                <a:ea typeface="Calibri"/>
                <a:cs typeface="Calibri"/>
                <a:sym typeface="Calibri"/>
              </a:rPr>
              <a:t>Summarising HMRC updates, sense-checking returns</a:t>
            </a:r>
            <a:endParaRPr sz="1300">
              <a:solidFill>
                <a:srgbClr val="B9C4CB"/>
              </a:solidFill>
              <a:latin typeface="Calibri"/>
              <a:ea typeface="Calibri"/>
              <a:cs typeface="Calibri"/>
              <a:sym typeface="Calibri"/>
            </a:endParaRPr>
          </a:p>
        </p:txBody>
      </p:sp>
      <p:sp>
        <p:nvSpPr>
          <p:cNvPr id="885" name="Google Shape;885;p61"/>
          <p:cNvSpPr/>
          <p:nvPr/>
        </p:nvSpPr>
        <p:spPr>
          <a:xfrm>
            <a:off x="6071616" y="3063240"/>
            <a:ext cx="2514600" cy="1417200"/>
          </a:xfrm>
          <a:prstGeom prst="roundRect">
            <a:avLst>
              <a:gd fmla="val 16667" name="adj"/>
            </a:avLst>
          </a:prstGeom>
          <a:solidFill>
            <a:srgbClr val="1A4257"/>
          </a:solidFill>
          <a:ln cap="flat" cmpd="sng" w="9525">
            <a:solidFill>
              <a:srgbClr val="1A42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6" name="Google Shape;886;p61"/>
          <p:cNvSpPr txBox="1"/>
          <p:nvPr/>
        </p:nvSpPr>
        <p:spPr>
          <a:xfrm>
            <a:off x="6300216" y="3200400"/>
            <a:ext cx="2103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3F1EA"/>
                </a:solidFill>
                <a:latin typeface="Georgia"/>
                <a:ea typeface="Georgia"/>
                <a:cs typeface="Georgia"/>
                <a:sym typeface="Georgia"/>
              </a:rPr>
              <a:t>Payroll</a:t>
            </a:r>
            <a:endParaRPr sz="1600">
              <a:solidFill>
                <a:srgbClr val="F3F1EA"/>
              </a:solidFill>
              <a:latin typeface="Georgia"/>
              <a:ea typeface="Georgia"/>
              <a:cs typeface="Georgia"/>
              <a:sym typeface="Georgia"/>
            </a:endParaRPr>
          </a:p>
        </p:txBody>
      </p:sp>
      <p:sp>
        <p:nvSpPr>
          <p:cNvPr id="887" name="Google Shape;887;p61"/>
          <p:cNvSpPr txBox="1"/>
          <p:nvPr/>
        </p:nvSpPr>
        <p:spPr>
          <a:xfrm>
            <a:off x="6300216" y="3639312"/>
            <a:ext cx="21030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B9C4CB"/>
                </a:solidFill>
                <a:latin typeface="Calibri"/>
                <a:ea typeface="Calibri"/>
                <a:cs typeface="Calibri"/>
                <a:sym typeface="Calibri"/>
              </a:rPr>
              <a:t>Spotting unusual pay runs, drafting staff queries</a:t>
            </a:r>
            <a:endParaRPr sz="1300">
              <a:solidFill>
                <a:srgbClr val="B9C4CB"/>
              </a:solidFill>
              <a:latin typeface="Calibri"/>
              <a:ea typeface="Calibri"/>
              <a:cs typeface="Calibri"/>
              <a:sym typeface="Calibri"/>
            </a:endParaRPr>
          </a:p>
        </p:txBody>
      </p:sp>
      <p:sp>
        <p:nvSpPr>
          <p:cNvPr id="888" name="Google Shape;888;p61"/>
          <p:cNvSpPr/>
          <p:nvPr/>
        </p:nvSpPr>
        <p:spPr>
          <a:xfrm>
            <a:off x="8741664" y="3063240"/>
            <a:ext cx="2514600" cy="1417200"/>
          </a:xfrm>
          <a:prstGeom prst="roundRect">
            <a:avLst>
              <a:gd fmla="val 16667" name="adj"/>
            </a:avLst>
          </a:prstGeom>
          <a:solidFill>
            <a:srgbClr val="1A4257"/>
          </a:solidFill>
          <a:ln cap="flat" cmpd="sng" w="9525">
            <a:solidFill>
              <a:srgbClr val="1A425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9" name="Google Shape;889;p61"/>
          <p:cNvSpPr txBox="1"/>
          <p:nvPr/>
        </p:nvSpPr>
        <p:spPr>
          <a:xfrm>
            <a:off x="8970264" y="3200400"/>
            <a:ext cx="21030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3F1EA"/>
                </a:solidFill>
                <a:latin typeface="Georgia"/>
                <a:ea typeface="Georgia"/>
                <a:cs typeface="Georgia"/>
                <a:sym typeface="Georgia"/>
              </a:rPr>
              <a:t>Client services</a:t>
            </a:r>
            <a:endParaRPr sz="1600">
              <a:solidFill>
                <a:srgbClr val="F3F1EA"/>
              </a:solidFill>
              <a:latin typeface="Georgia"/>
              <a:ea typeface="Georgia"/>
              <a:cs typeface="Georgia"/>
              <a:sym typeface="Georgia"/>
            </a:endParaRPr>
          </a:p>
        </p:txBody>
      </p:sp>
      <p:sp>
        <p:nvSpPr>
          <p:cNvPr id="890" name="Google Shape;890;p61"/>
          <p:cNvSpPr txBox="1"/>
          <p:nvPr/>
        </p:nvSpPr>
        <p:spPr>
          <a:xfrm>
            <a:off x="8970264" y="3639312"/>
            <a:ext cx="21030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solidFill>
                  <a:srgbClr val="B9C4CB"/>
                </a:solidFill>
                <a:latin typeface="Calibri"/>
                <a:ea typeface="Calibri"/>
                <a:cs typeface="Calibri"/>
                <a:sym typeface="Calibri"/>
              </a:rPr>
              <a:t>Emails, meeting notes, onboarding and CDD checklists</a:t>
            </a:r>
            <a:endParaRPr sz="1300">
              <a:solidFill>
                <a:srgbClr val="B9C4CB"/>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895" name="Shape 895"/>
        <p:cNvGrpSpPr/>
        <p:nvPr/>
      </p:nvGrpSpPr>
      <p:grpSpPr>
        <a:xfrm>
          <a:off x="0" y="0"/>
          <a:ext cx="0" cy="0"/>
          <a:chOff x="0" y="0"/>
          <a:chExt cx="0" cy="0"/>
        </a:xfrm>
      </p:grpSpPr>
      <p:sp>
        <p:nvSpPr>
          <p:cNvPr id="896" name="Google Shape;896;p62"/>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FEEDBACK</a:t>
            </a:r>
            <a:endParaRPr b="0" i="0" sz="1100" u="none" cap="none" strike="noStrike">
              <a:solidFill>
                <a:schemeClr val="dk1"/>
              </a:solidFill>
              <a:latin typeface="Calibri"/>
              <a:ea typeface="Calibri"/>
              <a:cs typeface="Calibri"/>
              <a:sym typeface="Calibri"/>
            </a:endParaRPr>
          </a:p>
        </p:txBody>
      </p:sp>
      <p:sp>
        <p:nvSpPr>
          <p:cNvPr id="897" name="Google Shape;897;p62"/>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Training impact survey</a:t>
            </a:r>
            <a:endParaRPr b="0" i="0" sz="3200" u="none" cap="none" strike="noStrike">
              <a:solidFill>
                <a:schemeClr val="dk1"/>
              </a:solidFill>
              <a:latin typeface="Calibri"/>
              <a:ea typeface="Calibri"/>
              <a:cs typeface="Calibri"/>
              <a:sym typeface="Calibri"/>
            </a:endParaRPr>
          </a:p>
        </p:txBody>
      </p:sp>
      <p:sp>
        <p:nvSpPr>
          <p:cNvPr id="898" name="Google Shape;898;p62"/>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899" name="Google Shape;899;p62"/>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19</a:t>
            </a:r>
            <a:endParaRPr b="0" i="0" sz="1000" u="none" cap="none" strike="noStrike">
              <a:solidFill>
                <a:schemeClr val="dk1"/>
              </a:solidFill>
              <a:latin typeface="Calibri"/>
              <a:ea typeface="Calibri"/>
              <a:cs typeface="Calibri"/>
              <a:sym typeface="Calibri"/>
            </a:endParaRPr>
          </a:p>
        </p:txBody>
      </p:sp>
      <p:sp>
        <p:nvSpPr>
          <p:cNvPr id="900" name="Google Shape;900;p62"/>
          <p:cNvSpPr/>
          <p:nvPr/>
        </p:nvSpPr>
        <p:spPr>
          <a:xfrm>
            <a:off x="548640" y="1371600"/>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500"/>
              <a:buFont typeface="Calibri"/>
              <a:buNone/>
            </a:pPr>
            <a:r>
              <a:rPr b="0" i="0" lang="en-US" sz="1500" u="none" cap="none" strike="noStrike">
                <a:solidFill>
                  <a:srgbClr val="5B6066"/>
                </a:solidFill>
                <a:latin typeface="Calibri"/>
                <a:ea typeface="Calibri"/>
                <a:cs typeface="Calibri"/>
                <a:sym typeface="Calibri"/>
              </a:rPr>
              <a:t>Identify your response for each statement.   1 = Strongly disagree   ·   5 = Strongly agree</a:t>
            </a:r>
            <a:endParaRPr b="0" i="0" sz="1500" u="none" cap="none" strike="noStrike">
              <a:solidFill>
                <a:schemeClr val="dk1"/>
              </a:solidFill>
              <a:latin typeface="Calibri"/>
              <a:ea typeface="Calibri"/>
              <a:cs typeface="Calibri"/>
              <a:sym typeface="Calibri"/>
            </a:endParaRPr>
          </a:p>
        </p:txBody>
      </p:sp>
      <p:sp>
        <p:nvSpPr>
          <p:cNvPr id="901" name="Google Shape;901;p62"/>
          <p:cNvSpPr/>
          <p:nvPr/>
        </p:nvSpPr>
        <p:spPr>
          <a:xfrm>
            <a:off x="548640" y="1874520"/>
            <a:ext cx="11064300" cy="3429000"/>
          </a:xfrm>
          <a:prstGeom prst="roundRect">
            <a:avLst>
              <a:gd fmla="val 2133" name="adj"/>
            </a:avLst>
          </a:prstGeom>
          <a:solidFill>
            <a:srgbClr val="FFFFFF"/>
          </a:solidFill>
          <a:ln cap="flat" cmpd="sng" w="9525">
            <a:solidFill>
              <a:srgbClr val="DDD8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62"/>
          <p:cNvSpPr/>
          <p:nvPr/>
        </p:nvSpPr>
        <p:spPr>
          <a:xfrm>
            <a:off x="7040880" y="2011680"/>
            <a:ext cx="5486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2D3F"/>
              </a:buClr>
              <a:buSzPts val="1400"/>
              <a:buFont typeface="Calibri"/>
              <a:buNone/>
            </a:pPr>
            <a:r>
              <a:rPr b="1" i="0" lang="en-US" sz="1400" u="none" cap="none" strike="noStrike">
                <a:solidFill>
                  <a:srgbClr val="0F2D3F"/>
                </a:solidFill>
                <a:latin typeface="Calibri"/>
                <a:ea typeface="Calibri"/>
                <a:cs typeface="Calibri"/>
                <a:sym typeface="Calibri"/>
              </a:rPr>
              <a:t>1</a:t>
            </a:r>
            <a:endParaRPr b="0" i="0" sz="1400" u="none" cap="none" strike="noStrike">
              <a:solidFill>
                <a:schemeClr val="dk1"/>
              </a:solidFill>
              <a:latin typeface="Calibri"/>
              <a:ea typeface="Calibri"/>
              <a:cs typeface="Calibri"/>
              <a:sym typeface="Calibri"/>
            </a:endParaRPr>
          </a:p>
        </p:txBody>
      </p:sp>
      <p:sp>
        <p:nvSpPr>
          <p:cNvPr id="903" name="Google Shape;903;p62"/>
          <p:cNvSpPr/>
          <p:nvPr/>
        </p:nvSpPr>
        <p:spPr>
          <a:xfrm>
            <a:off x="7863840" y="2011680"/>
            <a:ext cx="5486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2D3F"/>
              </a:buClr>
              <a:buSzPts val="1400"/>
              <a:buFont typeface="Calibri"/>
              <a:buNone/>
            </a:pPr>
            <a:r>
              <a:rPr b="1" i="0" lang="en-US" sz="1400" u="none" cap="none" strike="noStrike">
                <a:solidFill>
                  <a:srgbClr val="0F2D3F"/>
                </a:solidFill>
                <a:latin typeface="Calibri"/>
                <a:ea typeface="Calibri"/>
                <a:cs typeface="Calibri"/>
                <a:sym typeface="Calibri"/>
              </a:rPr>
              <a:t>2</a:t>
            </a:r>
            <a:endParaRPr b="0" i="0" sz="1400" u="none" cap="none" strike="noStrike">
              <a:solidFill>
                <a:schemeClr val="dk1"/>
              </a:solidFill>
              <a:latin typeface="Calibri"/>
              <a:ea typeface="Calibri"/>
              <a:cs typeface="Calibri"/>
              <a:sym typeface="Calibri"/>
            </a:endParaRPr>
          </a:p>
        </p:txBody>
      </p:sp>
      <p:sp>
        <p:nvSpPr>
          <p:cNvPr id="904" name="Google Shape;904;p62"/>
          <p:cNvSpPr/>
          <p:nvPr/>
        </p:nvSpPr>
        <p:spPr>
          <a:xfrm>
            <a:off x="8686800" y="2011680"/>
            <a:ext cx="5486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2D3F"/>
              </a:buClr>
              <a:buSzPts val="1400"/>
              <a:buFont typeface="Calibri"/>
              <a:buNone/>
            </a:pPr>
            <a:r>
              <a:rPr b="1" i="0" lang="en-US" sz="1400" u="none" cap="none" strike="noStrike">
                <a:solidFill>
                  <a:srgbClr val="0F2D3F"/>
                </a:solidFill>
                <a:latin typeface="Calibri"/>
                <a:ea typeface="Calibri"/>
                <a:cs typeface="Calibri"/>
                <a:sym typeface="Calibri"/>
              </a:rPr>
              <a:t>3</a:t>
            </a:r>
            <a:endParaRPr b="0" i="0" sz="1400" u="none" cap="none" strike="noStrike">
              <a:solidFill>
                <a:schemeClr val="dk1"/>
              </a:solidFill>
              <a:latin typeface="Calibri"/>
              <a:ea typeface="Calibri"/>
              <a:cs typeface="Calibri"/>
              <a:sym typeface="Calibri"/>
            </a:endParaRPr>
          </a:p>
        </p:txBody>
      </p:sp>
      <p:sp>
        <p:nvSpPr>
          <p:cNvPr id="905" name="Google Shape;905;p62"/>
          <p:cNvSpPr/>
          <p:nvPr/>
        </p:nvSpPr>
        <p:spPr>
          <a:xfrm>
            <a:off x="9509760" y="2011680"/>
            <a:ext cx="5486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2D3F"/>
              </a:buClr>
              <a:buSzPts val="1400"/>
              <a:buFont typeface="Calibri"/>
              <a:buNone/>
            </a:pPr>
            <a:r>
              <a:rPr b="1" i="0" lang="en-US" sz="1400" u="none" cap="none" strike="noStrike">
                <a:solidFill>
                  <a:srgbClr val="0F2D3F"/>
                </a:solidFill>
                <a:latin typeface="Calibri"/>
                <a:ea typeface="Calibri"/>
                <a:cs typeface="Calibri"/>
                <a:sym typeface="Calibri"/>
              </a:rPr>
              <a:t>4</a:t>
            </a:r>
            <a:endParaRPr b="0" i="0" sz="1400" u="none" cap="none" strike="noStrike">
              <a:solidFill>
                <a:schemeClr val="dk1"/>
              </a:solidFill>
              <a:latin typeface="Calibri"/>
              <a:ea typeface="Calibri"/>
              <a:cs typeface="Calibri"/>
              <a:sym typeface="Calibri"/>
            </a:endParaRPr>
          </a:p>
        </p:txBody>
      </p:sp>
      <p:sp>
        <p:nvSpPr>
          <p:cNvPr id="906" name="Google Shape;906;p62"/>
          <p:cNvSpPr/>
          <p:nvPr/>
        </p:nvSpPr>
        <p:spPr>
          <a:xfrm>
            <a:off x="10332720" y="2011680"/>
            <a:ext cx="54864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2D3F"/>
              </a:buClr>
              <a:buSzPts val="1400"/>
              <a:buFont typeface="Calibri"/>
              <a:buNone/>
            </a:pPr>
            <a:r>
              <a:rPr b="1" i="0" lang="en-US" sz="1400" u="none" cap="none" strike="noStrike">
                <a:solidFill>
                  <a:srgbClr val="0F2D3F"/>
                </a:solidFill>
                <a:latin typeface="Calibri"/>
                <a:ea typeface="Calibri"/>
                <a:cs typeface="Calibri"/>
                <a:sym typeface="Calibri"/>
              </a:rPr>
              <a:t>5</a:t>
            </a:r>
            <a:endParaRPr b="0" i="0" sz="1400" u="none" cap="none" strike="noStrike">
              <a:solidFill>
                <a:schemeClr val="dk1"/>
              </a:solidFill>
              <a:latin typeface="Calibri"/>
              <a:ea typeface="Calibri"/>
              <a:cs typeface="Calibri"/>
              <a:sym typeface="Calibri"/>
            </a:endParaRPr>
          </a:p>
        </p:txBody>
      </p:sp>
      <p:sp>
        <p:nvSpPr>
          <p:cNvPr id="907" name="Google Shape;907;p62"/>
          <p:cNvSpPr/>
          <p:nvPr/>
        </p:nvSpPr>
        <p:spPr>
          <a:xfrm>
            <a:off x="822960" y="2468880"/>
            <a:ext cx="5486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600"/>
              <a:buFont typeface="Georgia"/>
              <a:buNone/>
            </a:pPr>
            <a:r>
              <a:rPr b="0" i="0" lang="en-US" sz="1600" u="none" cap="none" strike="noStrike">
                <a:solidFill>
                  <a:srgbClr val="8A6516"/>
                </a:solidFill>
                <a:latin typeface="Georgia"/>
                <a:ea typeface="Georgia"/>
                <a:cs typeface="Georgia"/>
                <a:sym typeface="Georgia"/>
              </a:rPr>
              <a:t>01</a:t>
            </a:r>
            <a:endParaRPr b="0" i="0" sz="1600" u="none" cap="none" strike="noStrike">
              <a:solidFill>
                <a:schemeClr val="dk1"/>
              </a:solidFill>
              <a:latin typeface="Calibri"/>
              <a:ea typeface="Calibri"/>
              <a:cs typeface="Calibri"/>
              <a:sym typeface="Calibri"/>
            </a:endParaRPr>
          </a:p>
        </p:txBody>
      </p:sp>
      <p:sp>
        <p:nvSpPr>
          <p:cNvPr id="908" name="Google Shape;908;p62"/>
          <p:cNvSpPr/>
          <p:nvPr/>
        </p:nvSpPr>
        <p:spPr>
          <a:xfrm>
            <a:off x="1463040" y="2468880"/>
            <a:ext cx="5486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I understand AI better.</a:t>
            </a:r>
            <a:endParaRPr b="0" i="0" sz="1600" u="none" cap="none" strike="noStrike">
              <a:solidFill>
                <a:schemeClr val="dk1"/>
              </a:solidFill>
              <a:latin typeface="Calibri"/>
              <a:ea typeface="Calibri"/>
              <a:cs typeface="Calibri"/>
              <a:sym typeface="Calibri"/>
            </a:endParaRPr>
          </a:p>
        </p:txBody>
      </p:sp>
      <p:sp>
        <p:nvSpPr>
          <p:cNvPr id="909" name="Google Shape;909;p62"/>
          <p:cNvSpPr/>
          <p:nvPr/>
        </p:nvSpPr>
        <p:spPr>
          <a:xfrm>
            <a:off x="7187184" y="256946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62"/>
          <p:cNvSpPr/>
          <p:nvPr/>
        </p:nvSpPr>
        <p:spPr>
          <a:xfrm>
            <a:off x="8010144" y="256946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62"/>
          <p:cNvSpPr/>
          <p:nvPr/>
        </p:nvSpPr>
        <p:spPr>
          <a:xfrm>
            <a:off x="8833104" y="256946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62"/>
          <p:cNvSpPr/>
          <p:nvPr/>
        </p:nvSpPr>
        <p:spPr>
          <a:xfrm>
            <a:off x="9656064" y="256946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62"/>
          <p:cNvSpPr/>
          <p:nvPr/>
        </p:nvSpPr>
        <p:spPr>
          <a:xfrm>
            <a:off x="10479024" y="256946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14" name="Google Shape;914;p62"/>
          <p:cNvCxnSpPr/>
          <p:nvPr/>
        </p:nvCxnSpPr>
        <p:spPr>
          <a:xfrm>
            <a:off x="822960" y="2971800"/>
            <a:ext cx="10515600" cy="0"/>
          </a:xfrm>
          <a:prstGeom prst="straightConnector1">
            <a:avLst/>
          </a:prstGeom>
          <a:noFill/>
          <a:ln cap="flat" cmpd="sng" w="9525">
            <a:solidFill>
              <a:srgbClr val="ECE8DF"/>
            </a:solidFill>
            <a:prstDash val="solid"/>
            <a:round/>
            <a:headEnd len="sm" w="sm" type="none"/>
            <a:tailEnd len="sm" w="sm" type="none"/>
          </a:ln>
        </p:spPr>
      </p:cxnSp>
      <p:sp>
        <p:nvSpPr>
          <p:cNvPr id="915" name="Google Shape;915;p62"/>
          <p:cNvSpPr/>
          <p:nvPr/>
        </p:nvSpPr>
        <p:spPr>
          <a:xfrm>
            <a:off x="822960" y="3017520"/>
            <a:ext cx="5486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600"/>
              <a:buFont typeface="Georgia"/>
              <a:buNone/>
            </a:pPr>
            <a:r>
              <a:rPr b="0" i="0" lang="en-US" sz="1600" u="none" cap="none" strike="noStrike">
                <a:solidFill>
                  <a:srgbClr val="8A6516"/>
                </a:solidFill>
                <a:latin typeface="Georgia"/>
                <a:ea typeface="Georgia"/>
                <a:cs typeface="Georgia"/>
                <a:sym typeface="Georgia"/>
              </a:rPr>
              <a:t>02</a:t>
            </a:r>
            <a:endParaRPr b="0" i="0" sz="1600" u="none" cap="none" strike="noStrike">
              <a:solidFill>
                <a:schemeClr val="dk1"/>
              </a:solidFill>
              <a:latin typeface="Calibri"/>
              <a:ea typeface="Calibri"/>
              <a:cs typeface="Calibri"/>
              <a:sym typeface="Calibri"/>
            </a:endParaRPr>
          </a:p>
        </p:txBody>
      </p:sp>
      <p:sp>
        <p:nvSpPr>
          <p:cNvPr id="916" name="Google Shape;916;p62"/>
          <p:cNvSpPr/>
          <p:nvPr/>
        </p:nvSpPr>
        <p:spPr>
          <a:xfrm>
            <a:off x="1463040" y="3017520"/>
            <a:ext cx="5486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I understand how AI is used in my industry.</a:t>
            </a:r>
            <a:endParaRPr b="0" i="0" sz="1600" u="none" cap="none" strike="noStrike">
              <a:solidFill>
                <a:schemeClr val="dk1"/>
              </a:solidFill>
              <a:latin typeface="Calibri"/>
              <a:ea typeface="Calibri"/>
              <a:cs typeface="Calibri"/>
              <a:sym typeface="Calibri"/>
            </a:endParaRPr>
          </a:p>
        </p:txBody>
      </p:sp>
      <p:sp>
        <p:nvSpPr>
          <p:cNvPr id="917" name="Google Shape;917;p62"/>
          <p:cNvSpPr/>
          <p:nvPr/>
        </p:nvSpPr>
        <p:spPr>
          <a:xfrm>
            <a:off x="7187184" y="311810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62"/>
          <p:cNvSpPr/>
          <p:nvPr/>
        </p:nvSpPr>
        <p:spPr>
          <a:xfrm>
            <a:off x="8010144" y="311810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62"/>
          <p:cNvSpPr/>
          <p:nvPr/>
        </p:nvSpPr>
        <p:spPr>
          <a:xfrm>
            <a:off x="8833104" y="311810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62"/>
          <p:cNvSpPr/>
          <p:nvPr/>
        </p:nvSpPr>
        <p:spPr>
          <a:xfrm>
            <a:off x="9656064" y="311810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62"/>
          <p:cNvSpPr/>
          <p:nvPr/>
        </p:nvSpPr>
        <p:spPr>
          <a:xfrm>
            <a:off x="10479024" y="311810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22" name="Google Shape;922;p62"/>
          <p:cNvCxnSpPr/>
          <p:nvPr/>
        </p:nvCxnSpPr>
        <p:spPr>
          <a:xfrm>
            <a:off x="822960" y="3520440"/>
            <a:ext cx="10515600" cy="0"/>
          </a:xfrm>
          <a:prstGeom prst="straightConnector1">
            <a:avLst/>
          </a:prstGeom>
          <a:noFill/>
          <a:ln cap="flat" cmpd="sng" w="9525">
            <a:solidFill>
              <a:srgbClr val="ECE8DF"/>
            </a:solidFill>
            <a:prstDash val="solid"/>
            <a:round/>
            <a:headEnd len="sm" w="sm" type="none"/>
            <a:tailEnd len="sm" w="sm" type="none"/>
          </a:ln>
        </p:spPr>
      </p:cxnSp>
      <p:sp>
        <p:nvSpPr>
          <p:cNvPr id="923" name="Google Shape;923;p62"/>
          <p:cNvSpPr/>
          <p:nvPr/>
        </p:nvSpPr>
        <p:spPr>
          <a:xfrm>
            <a:off x="822960" y="3566160"/>
            <a:ext cx="5486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600"/>
              <a:buFont typeface="Georgia"/>
              <a:buNone/>
            </a:pPr>
            <a:r>
              <a:rPr b="0" i="0" lang="en-US" sz="1600" u="none" cap="none" strike="noStrike">
                <a:solidFill>
                  <a:srgbClr val="8A6516"/>
                </a:solidFill>
                <a:latin typeface="Georgia"/>
                <a:ea typeface="Georgia"/>
                <a:cs typeface="Georgia"/>
                <a:sym typeface="Georgia"/>
              </a:rPr>
              <a:t>03</a:t>
            </a:r>
            <a:endParaRPr b="0" i="0" sz="1600" u="none" cap="none" strike="noStrike">
              <a:solidFill>
                <a:schemeClr val="dk1"/>
              </a:solidFill>
              <a:latin typeface="Calibri"/>
              <a:ea typeface="Calibri"/>
              <a:cs typeface="Calibri"/>
              <a:sym typeface="Calibri"/>
            </a:endParaRPr>
          </a:p>
        </p:txBody>
      </p:sp>
      <p:sp>
        <p:nvSpPr>
          <p:cNvPr id="924" name="Google Shape;924;p62"/>
          <p:cNvSpPr/>
          <p:nvPr/>
        </p:nvSpPr>
        <p:spPr>
          <a:xfrm>
            <a:off x="1463040" y="3566160"/>
            <a:ext cx="5486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I understand the risks of using AI irresponsibly.</a:t>
            </a:r>
            <a:endParaRPr b="0" i="0" sz="1600" u="none" cap="none" strike="noStrike">
              <a:solidFill>
                <a:schemeClr val="dk1"/>
              </a:solidFill>
              <a:latin typeface="Calibri"/>
              <a:ea typeface="Calibri"/>
              <a:cs typeface="Calibri"/>
              <a:sym typeface="Calibri"/>
            </a:endParaRPr>
          </a:p>
        </p:txBody>
      </p:sp>
      <p:sp>
        <p:nvSpPr>
          <p:cNvPr id="925" name="Google Shape;925;p62"/>
          <p:cNvSpPr/>
          <p:nvPr/>
        </p:nvSpPr>
        <p:spPr>
          <a:xfrm>
            <a:off x="7187184" y="366674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62"/>
          <p:cNvSpPr/>
          <p:nvPr/>
        </p:nvSpPr>
        <p:spPr>
          <a:xfrm>
            <a:off x="8010144" y="366674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62"/>
          <p:cNvSpPr/>
          <p:nvPr/>
        </p:nvSpPr>
        <p:spPr>
          <a:xfrm>
            <a:off x="8833104" y="366674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62"/>
          <p:cNvSpPr/>
          <p:nvPr/>
        </p:nvSpPr>
        <p:spPr>
          <a:xfrm>
            <a:off x="9656064" y="366674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62"/>
          <p:cNvSpPr/>
          <p:nvPr/>
        </p:nvSpPr>
        <p:spPr>
          <a:xfrm>
            <a:off x="10479024" y="366674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0" name="Google Shape;930;p62"/>
          <p:cNvCxnSpPr/>
          <p:nvPr/>
        </p:nvCxnSpPr>
        <p:spPr>
          <a:xfrm>
            <a:off x="822960" y="4069080"/>
            <a:ext cx="10515600" cy="0"/>
          </a:xfrm>
          <a:prstGeom prst="straightConnector1">
            <a:avLst/>
          </a:prstGeom>
          <a:noFill/>
          <a:ln cap="flat" cmpd="sng" w="9525">
            <a:solidFill>
              <a:srgbClr val="ECE8DF"/>
            </a:solidFill>
            <a:prstDash val="solid"/>
            <a:round/>
            <a:headEnd len="sm" w="sm" type="none"/>
            <a:tailEnd len="sm" w="sm" type="none"/>
          </a:ln>
        </p:spPr>
      </p:cxnSp>
      <p:sp>
        <p:nvSpPr>
          <p:cNvPr id="931" name="Google Shape;931;p62"/>
          <p:cNvSpPr/>
          <p:nvPr/>
        </p:nvSpPr>
        <p:spPr>
          <a:xfrm>
            <a:off x="822960" y="4114800"/>
            <a:ext cx="5486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600"/>
              <a:buFont typeface="Georgia"/>
              <a:buNone/>
            </a:pPr>
            <a:r>
              <a:rPr b="0" i="0" lang="en-US" sz="1600" u="none" cap="none" strike="noStrike">
                <a:solidFill>
                  <a:srgbClr val="8A6516"/>
                </a:solidFill>
                <a:latin typeface="Georgia"/>
                <a:ea typeface="Georgia"/>
                <a:cs typeface="Georgia"/>
                <a:sym typeface="Georgia"/>
              </a:rPr>
              <a:t>04</a:t>
            </a:r>
            <a:endParaRPr b="0" i="0" sz="1600" u="none" cap="none" strike="noStrike">
              <a:solidFill>
                <a:schemeClr val="dk1"/>
              </a:solidFill>
              <a:latin typeface="Calibri"/>
              <a:ea typeface="Calibri"/>
              <a:cs typeface="Calibri"/>
              <a:sym typeface="Calibri"/>
            </a:endParaRPr>
          </a:p>
        </p:txBody>
      </p:sp>
      <p:sp>
        <p:nvSpPr>
          <p:cNvPr id="932" name="Google Shape;932;p62"/>
          <p:cNvSpPr/>
          <p:nvPr/>
        </p:nvSpPr>
        <p:spPr>
          <a:xfrm>
            <a:off x="1463040" y="4114800"/>
            <a:ext cx="5486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I feel more secure about </a:t>
            </a:r>
            <a:r>
              <a:rPr lang="en-US" sz="1600">
                <a:solidFill>
                  <a:srgbClr val="1F2328"/>
                </a:solidFill>
                <a:latin typeface="Calibri"/>
                <a:ea typeface="Calibri"/>
                <a:cs typeface="Calibri"/>
                <a:sym typeface="Calibri"/>
              </a:rPr>
              <a:t>growing my use of AI</a:t>
            </a:r>
            <a:endParaRPr b="0" i="0" sz="1600" u="none" cap="none" strike="noStrike">
              <a:solidFill>
                <a:schemeClr val="dk1"/>
              </a:solidFill>
              <a:latin typeface="Calibri"/>
              <a:ea typeface="Calibri"/>
              <a:cs typeface="Calibri"/>
              <a:sym typeface="Calibri"/>
            </a:endParaRPr>
          </a:p>
        </p:txBody>
      </p:sp>
      <p:sp>
        <p:nvSpPr>
          <p:cNvPr id="933" name="Google Shape;933;p62"/>
          <p:cNvSpPr/>
          <p:nvPr/>
        </p:nvSpPr>
        <p:spPr>
          <a:xfrm>
            <a:off x="7187184" y="421538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62"/>
          <p:cNvSpPr/>
          <p:nvPr/>
        </p:nvSpPr>
        <p:spPr>
          <a:xfrm>
            <a:off x="8010144" y="421538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62"/>
          <p:cNvSpPr/>
          <p:nvPr/>
        </p:nvSpPr>
        <p:spPr>
          <a:xfrm>
            <a:off x="8833104" y="421538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62"/>
          <p:cNvSpPr/>
          <p:nvPr/>
        </p:nvSpPr>
        <p:spPr>
          <a:xfrm>
            <a:off x="9656064" y="421538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62"/>
          <p:cNvSpPr/>
          <p:nvPr/>
        </p:nvSpPr>
        <p:spPr>
          <a:xfrm>
            <a:off x="10479024" y="421538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8" name="Google Shape;938;p62"/>
          <p:cNvCxnSpPr/>
          <p:nvPr/>
        </p:nvCxnSpPr>
        <p:spPr>
          <a:xfrm>
            <a:off x="822960" y="4617720"/>
            <a:ext cx="10515600" cy="0"/>
          </a:xfrm>
          <a:prstGeom prst="straightConnector1">
            <a:avLst/>
          </a:prstGeom>
          <a:noFill/>
          <a:ln cap="flat" cmpd="sng" w="9525">
            <a:solidFill>
              <a:srgbClr val="ECE8DF"/>
            </a:solidFill>
            <a:prstDash val="solid"/>
            <a:round/>
            <a:headEnd len="sm" w="sm" type="none"/>
            <a:tailEnd len="sm" w="sm" type="none"/>
          </a:ln>
        </p:spPr>
      </p:cxnSp>
      <p:sp>
        <p:nvSpPr>
          <p:cNvPr id="939" name="Google Shape;939;p62"/>
          <p:cNvSpPr/>
          <p:nvPr/>
        </p:nvSpPr>
        <p:spPr>
          <a:xfrm>
            <a:off x="822960" y="4663440"/>
            <a:ext cx="5486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600"/>
              <a:buFont typeface="Georgia"/>
              <a:buNone/>
            </a:pPr>
            <a:r>
              <a:rPr b="0" i="0" lang="en-US" sz="1600" u="none" cap="none" strike="noStrike">
                <a:solidFill>
                  <a:srgbClr val="8A6516"/>
                </a:solidFill>
                <a:latin typeface="Georgia"/>
                <a:ea typeface="Georgia"/>
                <a:cs typeface="Georgia"/>
                <a:sym typeface="Georgia"/>
              </a:rPr>
              <a:t>05</a:t>
            </a:r>
            <a:endParaRPr b="0" i="0" sz="1600" u="none" cap="none" strike="noStrike">
              <a:solidFill>
                <a:schemeClr val="dk1"/>
              </a:solidFill>
              <a:latin typeface="Calibri"/>
              <a:ea typeface="Calibri"/>
              <a:cs typeface="Calibri"/>
              <a:sym typeface="Calibri"/>
            </a:endParaRPr>
          </a:p>
        </p:txBody>
      </p:sp>
      <p:sp>
        <p:nvSpPr>
          <p:cNvPr id="940" name="Google Shape;940;p62"/>
          <p:cNvSpPr/>
          <p:nvPr/>
        </p:nvSpPr>
        <p:spPr>
          <a:xfrm>
            <a:off x="1463040" y="4663440"/>
            <a:ext cx="5486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328"/>
              </a:buClr>
              <a:buSzPts val="1600"/>
              <a:buFont typeface="Calibri"/>
              <a:buNone/>
            </a:pPr>
            <a:r>
              <a:rPr b="0" i="0" lang="en-US" sz="1600" u="none" cap="none" strike="noStrike">
                <a:solidFill>
                  <a:srgbClr val="1F2328"/>
                </a:solidFill>
                <a:latin typeface="Calibri"/>
                <a:ea typeface="Calibri"/>
                <a:cs typeface="Calibri"/>
                <a:sym typeface="Calibri"/>
              </a:rPr>
              <a:t>I feel more confident about AI in general.</a:t>
            </a:r>
            <a:endParaRPr b="0" i="0" sz="1600" u="none" cap="none" strike="noStrike">
              <a:solidFill>
                <a:schemeClr val="dk1"/>
              </a:solidFill>
              <a:latin typeface="Calibri"/>
              <a:ea typeface="Calibri"/>
              <a:cs typeface="Calibri"/>
              <a:sym typeface="Calibri"/>
            </a:endParaRPr>
          </a:p>
        </p:txBody>
      </p:sp>
      <p:sp>
        <p:nvSpPr>
          <p:cNvPr id="941" name="Google Shape;941;p62"/>
          <p:cNvSpPr/>
          <p:nvPr/>
        </p:nvSpPr>
        <p:spPr>
          <a:xfrm>
            <a:off x="7187184" y="476402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62"/>
          <p:cNvSpPr/>
          <p:nvPr/>
        </p:nvSpPr>
        <p:spPr>
          <a:xfrm>
            <a:off x="8010144" y="476402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62"/>
          <p:cNvSpPr/>
          <p:nvPr/>
        </p:nvSpPr>
        <p:spPr>
          <a:xfrm>
            <a:off x="8833104" y="476402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62"/>
          <p:cNvSpPr/>
          <p:nvPr/>
        </p:nvSpPr>
        <p:spPr>
          <a:xfrm>
            <a:off x="9656064" y="476402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62"/>
          <p:cNvSpPr/>
          <p:nvPr/>
        </p:nvSpPr>
        <p:spPr>
          <a:xfrm>
            <a:off x="10479024" y="4764024"/>
            <a:ext cx="256032" cy="256032"/>
          </a:xfrm>
          <a:prstGeom prst="ellipse">
            <a:avLst/>
          </a:prstGeom>
          <a:solidFill>
            <a:srgbClr val="FFFFFF"/>
          </a:solidFill>
          <a:ln cap="flat" cmpd="sng" w="15875">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62"/>
          <p:cNvSpPr/>
          <p:nvPr/>
        </p:nvSpPr>
        <p:spPr>
          <a:xfrm>
            <a:off x="548640" y="5440680"/>
            <a:ext cx="11064240" cy="685800"/>
          </a:xfrm>
          <a:prstGeom prst="roundRect">
            <a:avLst>
              <a:gd fmla="val 10667" name="adj"/>
            </a:avLst>
          </a:prstGeom>
          <a:solidFill>
            <a:srgbClr val="0F2D3F"/>
          </a:solidFill>
          <a:ln cap="flat" cmpd="sng" w="12700">
            <a:solidFill>
              <a:srgbClr val="0F2D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62"/>
          <p:cNvSpPr/>
          <p:nvPr/>
        </p:nvSpPr>
        <p:spPr>
          <a:xfrm>
            <a:off x="822960" y="5440680"/>
            <a:ext cx="1060704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A04E"/>
              </a:buClr>
              <a:buSzPts val="1200"/>
              <a:buFont typeface="Calibri"/>
              <a:buNone/>
            </a:pPr>
            <a:r>
              <a:rPr b="1" i="0" lang="en-US" sz="1200" u="none" cap="none" strike="noStrike">
                <a:solidFill>
                  <a:srgbClr val="C9A04E"/>
                </a:solidFill>
                <a:latin typeface="Calibri"/>
                <a:ea typeface="Calibri"/>
                <a:cs typeface="Calibri"/>
                <a:sym typeface="Calibri"/>
              </a:rPr>
              <a:t>SCORING   </a:t>
            </a:r>
            <a:r>
              <a:rPr b="0" i="0" lang="en-US" sz="1600" u="none" cap="none" strike="noStrike">
                <a:solidFill>
                  <a:srgbClr val="F3F1EA"/>
                </a:solidFill>
                <a:latin typeface="Calibri"/>
                <a:ea typeface="Calibri"/>
                <a:cs typeface="Calibri"/>
                <a:sym typeface="Calibri"/>
              </a:rPr>
              <a:t>Training success score = the average of all responses, reported out of 5.</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952" name="Shape 952"/>
        <p:cNvGrpSpPr/>
        <p:nvPr/>
      </p:nvGrpSpPr>
      <p:grpSpPr>
        <a:xfrm>
          <a:off x="0" y="0"/>
          <a:ext cx="0" cy="0"/>
          <a:chOff x="0" y="0"/>
          <a:chExt cx="0" cy="0"/>
        </a:xfrm>
      </p:grpSpPr>
      <p:sp>
        <p:nvSpPr>
          <p:cNvPr id="953" name="Google Shape;953;p63"/>
          <p:cNvSpPr/>
          <p:nvPr/>
        </p:nvSpPr>
        <p:spPr>
          <a:xfrm>
            <a:off x="548640" y="3657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FURTHER READING</a:t>
            </a:r>
            <a:endParaRPr b="0" i="0" sz="1100" u="none" cap="none" strike="noStrike">
              <a:solidFill>
                <a:schemeClr val="dk1"/>
              </a:solidFill>
              <a:latin typeface="Calibri"/>
              <a:ea typeface="Calibri"/>
              <a:cs typeface="Calibri"/>
              <a:sym typeface="Calibri"/>
            </a:endParaRPr>
          </a:p>
        </p:txBody>
      </p:sp>
      <p:sp>
        <p:nvSpPr>
          <p:cNvPr id="954" name="Google Shape;954;p63"/>
          <p:cNvSpPr/>
          <p:nvPr/>
        </p:nvSpPr>
        <p:spPr>
          <a:xfrm>
            <a:off x="548640" y="658368"/>
            <a:ext cx="1106424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Sources and further reading</a:t>
            </a:r>
            <a:endParaRPr b="0" i="0" sz="3200" u="none" cap="none" strike="noStrike">
              <a:solidFill>
                <a:schemeClr val="dk1"/>
              </a:solidFill>
              <a:latin typeface="Calibri"/>
              <a:ea typeface="Calibri"/>
              <a:cs typeface="Calibri"/>
              <a:sym typeface="Calibri"/>
            </a:endParaRPr>
          </a:p>
        </p:txBody>
      </p:sp>
      <p:sp>
        <p:nvSpPr>
          <p:cNvPr id="955" name="Google Shape;955;p63"/>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956" name="Google Shape;956;p63"/>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20</a:t>
            </a:r>
            <a:endParaRPr b="0" i="0" sz="1000" u="none" cap="none" strike="noStrike">
              <a:solidFill>
                <a:schemeClr val="dk1"/>
              </a:solidFill>
              <a:latin typeface="Calibri"/>
              <a:ea typeface="Calibri"/>
              <a:cs typeface="Calibri"/>
              <a:sym typeface="Calibri"/>
            </a:endParaRPr>
          </a:p>
        </p:txBody>
      </p:sp>
      <p:cxnSp>
        <p:nvCxnSpPr>
          <p:cNvPr id="957" name="Google Shape;957;p63"/>
          <p:cNvCxnSpPr/>
          <p:nvPr/>
        </p:nvCxnSpPr>
        <p:spPr>
          <a:xfrm>
            <a:off x="548640" y="5971032"/>
            <a:ext cx="11064240" cy="0"/>
          </a:xfrm>
          <a:prstGeom prst="straightConnector1">
            <a:avLst/>
          </a:prstGeom>
          <a:noFill/>
          <a:ln cap="flat" cmpd="sng" w="9525">
            <a:solidFill>
              <a:srgbClr val="DDD8CC"/>
            </a:solidFill>
            <a:prstDash val="solid"/>
            <a:round/>
            <a:headEnd len="sm" w="sm" type="none"/>
            <a:tailEnd len="sm" w="sm" type="none"/>
          </a:ln>
        </p:spPr>
      </p:cxnSp>
      <p:cxnSp>
        <p:nvCxnSpPr>
          <p:cNvPr id="958" name="Google Shape;958;p63"/>
          <p:cNvCxnSpPr/>
          <p:nvPr/>
        </p:nvCxnSpPr>
        <p:spPr>
          <a:xfrm>
            <a:off x="548640" y="1691640"/>
            <a:ext cx="11064240" cy="0"/>
          </a:xfrm>
          <a:prstGeom prst="straightConnector1">
            <a:avLst/>
          </a:prstGeom>
          <a:noFill/>
          <a:ln cap="flat" cmpd="sng" w="9525">
            <a:solidFill>
              <a:srgbClr val="DDD8CC"/>
            </a:solidFill>
            <a:prstDash val="solid"/>
            <a:round/>
            <a:headEnd len="sm" w="sm" type="none"/>
            <a:tailEnd len="sm" w="sm" type="none"/>
          </a:ln>
        </p:spPr>
      </p:cxnSp>
      <p:sp>
        <p:nvSpPr>
          <p:cNvPr id="959" name="Google Shape;959;p63"/>
          <p:cNvSpPr/>
          <p:nvPr/>
        </p:nvSpPr>
        <p:spPr>
          <a:xfrm>
            <a:off x="548640" y="1801368"/>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IFA</a:t>
            </a:r>
            <a:endParaRPr b="0" i="0" sz="1200" u="none" cap="none" strike="noStrike">
              <a:solidFill>
                <a:schemeClr val="dk1"/>
              </a:solidFill>
              <a:latin typeface="Calibri"/>
              <a:ea typeface="Calibri"/>
              <a:cs typeface="Calibri"/>
              <a:sym typeface="Calibri"/>
            </a:endParaRPr>
          </a:p>
        </p:txBody>
      </p:sp>
      <p:sp>
        <p:nvSpPr>
          <p:cNvPr id="960" name="Google Shape;960;p63"/>
          <p:cNvSpPr/>
          <p:nvPr/>
        </p:nvSpPr>
        <p:spPr>
          <a:xfrm>
            <a:off x="2103120" y="1801368"/>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3"/>
              </a:rPr>
              <a:t>IFA conduct rules guidance on AI</a:t>
            </a:r>
            <a:endParaRPr b="0" i="0" sz="1700" u="none" cap="none" strike="noStrike">
              <a:solidFill>
                <a:schemeClr val="dk1"/>
              </a:solidFill>
              <a:latin typeface="Calibri"/>
              <a:ea typeface="Calibri"/>
              <a:cs typeface="Calibri"/>
              <a:sym typeface="Calibri"/>
            </a:endParaRPr>
          </a:p>
        </p:txBody>
      </p:sp>
      <p:cxnSp>
        <p:nvCxnSpPr>
          <p:cNvPr id="961" name="Google Shape;961;p63"/>
          <p:cNvCxnSpPr/>
          <p:nvPr/>
        </p:nvCxnSpPr>
        <p:spPr>
          <a:xfrm>
            <a:off x="548640" y="2404872"/>
            <a:ext cx="11064240" cy="0"/>
          </a:xfrm>
          <a:prstGeom prst="straightConnector1">
            <a:avLst/>
          </a:prstGeom>
          <a:noFill/>
          <a:ln cap="flat" cmpd="sng" w="9525">
            <a:solidFill>
              <a:srgbClr val="DDD8CC"/>
            </a:solidFill>
            <a:prstDash val="solid"/>
            <a:round/>
            <a:headEnd len="sm" w="sm" type="none"/>
            <a:tailEnd len="sm" w="sm" type="none"/>
          </a:ln>
        </p:spPr>
      </p:cxnSp>
      <p:sp>
        <p:nvSpPr>
          <p:cNvPr id="962" name="Google Shape;962;p63"/>
          <p:cNvSpPr/>
          <p:nvPr/>
        </p:nvSpPr>
        <p:spPr>
          <a:xfrm>
            <a:off x="548640" y="2514600"/>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ICAEW</a:t>
            </a:r>
            <a:endParaRPr b="0" i="0" sz="1200" u="none" cap="none" strike="noStrike">
              <a:solidFill>
                <a:schemeClr val="dk1"/>
              </a:solidFill>
              <a:latin typeface="Calibri"/>
              <a:ea typeface="Calibri"/>
              <a:cs typeface="Calibri"/>
              <a:sym typeface="Calibri"/>
            </a:endParaRPr>
          </a:p>
        </p:txBody>
      </p:sp>
      <p:sp>
        <p:nvSpPr>
          <p:cNvPr id="963" name="Google Shape;963;p63"/>
          <p:cNvSpPr/>
          <p:nvPr/>
        </p:nvSpPr>
        <p:spPr>
          <a:xfrm>
            <a:off x="2103120" y="2514600"/>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4"/>
              </a:rPr>
              <a:t>AI and accountants (Sage and ICAEW guidance)</a:t>
            </a:r>
            <a:endParaRPr b="0" i="0" sz="1700" u="none" cap="none" strike="noStrike">
              <a:solidFill>
                <a:schemeClr val="dk1"/>
              </a:solidFill>
              <a:latin typeface="Calibri"/>
              <a:ea typeface="Calibri"/>
              <a:cs typeface="Calibri"/>
              <a:sym typeface="Calibri"/>
            </a:endParaRPr>
          </a:p>
        </p:txBody>
      </p:sp>
      <p:cxnSp>
        <p:nvCxnSpPr>
          <p:cNvPr id="964" name="Google Shape;964;p63"/>
          <p:cNvCxnSpPr/>
          <p:nvPr/>
        </p:nvCxnSpPr>
        <p:spPr>
          <a:xfrm>
            <a:off x="548640" y="3118104"/>
            <a:ext cx="11064240" cy="0"/>
          </a:xfrm>
          <a:prstGeom prst="straightConnector1">
            <a:avLst/>
          </a:prstGeom>
          <a:noFill/>
          <a:ln cap="flat" cmpd="sng" w="9525">
            <a:solidFill>
              <a:srgbClr val="DDD8CC"/>
            </a:solidFill>
            <a:prstDash val="solid"/>
            <a:round/>
            <a:headEnd len="sm" w="sm" type="none"/>
            <a:tailEnd len="sm" w="sm" type="none"/>
          </a:ln>
        </p:spPr>
      </p:cxnSp>
      <p:sp>
        <p:nvSpPr>
          <p:cNvPr id="965" name="Google Shape;965;p63"/>
          <p:cNvSpPr/>
          <p:nvPr/>
        </p:nvSpPr>
        <p:spPr>
          <a:xfrm>
            <a:off x="548640" y="3227832"/>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PCRT</a:t>
            </a:r>
            <a:endParaRPr b="0" i="0" sz="1200" u="none" cap="none" strike="noStrike">
              <a:solidFill>
                <a:schemeClr val="dk1"/>
              </a:solidFill>
              <a:latin typeface="Calibri"/>
              <a:ea typeface="Calibri"/>
              <a:cs typeface="Calibri"/>
              <a:sym typeface="Calibri"/>
            </a:endParaRPr>
          </a:p>
        </p:txBody>
      </p:sp>
      <p:sp>
        <p:nvSpPr>
          <p:cNvPr id="966" name="Google Shape;966;p63"/>
          <p:cNvSpPr/>
          <p:nvPr/>
        </p:nvSpPr>
        <p:spPr>
          <a:xfrm>
            <a:off x="2103120" y="3227832"/>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5"/>
              </a:rPr>
              <a:t>PCRT topical guidance: ethical use of AI tools (Jan 2026)</a:t>
            </a:r>
            <a:endParaRPr b="0" i="0" sz="1700" u="none" cap="none" strike="noStrike">
              <a:solidFill>
                <a:schemeClr val="dk1"/>
              </a:solidFill>
              <a:latin typeface="Calibri"/>
              <a:ea typeface="Calibri"/>
              <a:cs typeface="Calibri"/>
              <a:sym typeface="Calibri"/>
            </a:endParaRPr>
          </a:p>
        </p:txBody>
      </p:sp>
      <p:cxnSp>
        <p:nvCxnSpPr>
          <p:cNvPr id="967" name="Google Shape;967;p63"/>
          <p:cNvCxnSpPr/>
          <p:nvPr/>
        </p:nvCxnSpPr>
        <p:spPr>
          <a:xfrm>
            <a:off x="548640" y="3831336"/>
            <a:ext cx="11064240" cy="0"/>
          </a:xfrm>
          <a:prstGeom prst="straightConnector1">
            <a:avLst/>
          </a:prstGeom>
          <a:noFill/>
          <a:ln cap="flat" cmpd="sng" w="9525">
            <a:solidFill>
              <a:srgbClr val="DDD8CC"/>
            </a:solidFill>
            <a:prstDash val="solid"/>
            <a:round/>
            <a:headEnd len="sm" w="sm" type="none"/>
            <a:tailEnd len="sm" w="sm" type="none"/>
          </a:ln>
        </p:spPr>
      </p:cxnSp>
      <p:sp>
        <p:nvSpPr>
          <p:cNvPr id="968" name="Google Shape;968;p63"/>
          <p:cNvSpPr/>
          <p:nvPr/>
        </p:nvSpPr>
        <p:spPr>
          <a:xfrm>
            <a:off x="548640" y="3941064"/>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ICO</a:t>
            </a:r>
            <a:endParaRPr b="0" i="0" sz="1200" u="none" cap="none" strike="noStrike">
              <a:solidFill>
                <a:schemeClr val="dk1"/>
              </a:solidFill>
              <a:latin typeface="Calibri"/>
              <a:ea typeface="Calibri"/>
              <a:cs typeface="Calibri"/>
              <a:sym typeface="Calibri"/>
            </a:endParaRPr>
          </a:p>
        </p:txBody>
      </p:sp>
      <p:sp>
        <p:nvSpPr>
          <p:cNvPr id="969" name="Google Shape;969;p63"/>
          <p:cNvSpPr/>
          <p:nvPr/>
        </p:nvSpPr>
        <p:spPr>
          <a:xfrm>
            <a:off x="2103120" y="3941064"/>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6"/>
              </a:rPr>
              <a:t>What is personal data?</a:t>
            </a:r>
            <a:endParaRPr b="0" i="0" sz="1700" u="none" cap="none" strike="noStrike">
              <a:solidFill>
                <a:schemeClr val="dk1"/>
              </a:solidFill>
              <a:latin typeface="Calibri"/>
              <a:ea typeface="Calibri"/>
              <a:cs typeface="Calibri"/>
              <a:sym typeface="Calibri"/>
            </a:endParaRPr>
          </a:p>
        </p:txBody>
      </p:sp>
      <p:cxnSp>
        <p:nvCxnSpPr>
          <p:cNvPr id="970" name="Google Shape;970;p63"/>
          <p:cNvCxnSpPr/>
          <p:nvPr/>
        </p:nvCxnSpPr>
        <p:spPr>
          <a:xfrm>
            <a:off x="548640" y="4544568"/>
            <a:ext cx="11064240" cy="0"/>
          </a:xfrm>
          <a:prstGeom prst="straightConnector1">
            <a:avLst/>
          </a:prstGeom>
          <a:noFill/>
          <a:ln cap="flat" cmpd="sng" w="9525">
            <a:solidFill>
              <a:srgbClr val="DDD8CC"/>
            </a:solidFill>
            <a:prstDash val="solid"/>
            <a:round/>
            <a:headEnd len="sm" w="sm" type="none"/>
            <a:tailEnd len="sm" w="sm" type="none"/>
          </a:ln>
        </p:spPr>
      </p:cxnSp>
      <p:sp>
        <p:nvSpPr>
          <p:cNvPr id="971" name="Google Shape;971;p63"/>
          <p:cNvSpPr/>
          <p:nvPr/>
        </p:nvSpPr>
        <p:spPr>
          <a:xfrm>
            <a:off x="548640" y="4654296"/>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GOV.UK</a:t>
            </a:r>
            <a:endParaRPr b="0" i="0" sz="1200" u="none" cap="none" strike="noStrike">
              <a:solidFill>
                <a:schemeClr val="dk1"/>
              </a:solidFill>
              <a:latin typeface="Calibri"/>
              <a:ea typeface="Calibri"/>
              <a:cs typeface="Calibri"/>
              <a:sym typeface="Calibri"/>
            </a:endParaRPr>
          </a:p>
        </p:txBody>
      </p:sp>
      <p:sp>
        <p:nvSpPr>
          <p:cNvPr id="972" name="Google Shape;972;p63"/>
          <p:cNvSpPr/>
          <p:nvPr/>
        </p:nvSpPr>
        <p:spPr>
          <a:xfrm>
            <a:off x="2103120" y="4654296"/>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7"/>
              </a:rPr>
              <a:t>Data (Use and Access) Act 2025: data protection changes</a:t>
            </a:r>
            <a:endParaRPr b="0" i="0" sz="1700" u="none" cap="none" strike="noStrike">
              <a:solidFill>
                <a:schemeClr val="dk1"/>
              </a:solidFill>
              <a:latin typeface="Calibri"/>
              <a:ea typeface="Calibri"/>
              <a:cs typeface="Calibri"/>
              <a:sym typeface="Calibri"/>
            </a:endParaRPr>
          </a:p>
        </p:txBody>
      </p:sp>
      <p:cxnSp>
        <p:nvCxnSpPr>
          <p:cNvPr id="973" name="Google Shape;973;p63"/>
          <p:cNvCxnSpPr/>
          <p:nvPr/>
        </p:nvCxnSpPr>
        <p:spPr>
          <a:xfrm>
            <a:off x="548640" y="5257800"/>
            <a:ext cx="11064240" cy="0"/>
          </a:xfrm>
          <a:prstGeom prst="straightConnector1">
            <a:avLst/>
          </a:prstGeom>
          <a:noFill/>
          <a:ln cap="flat" cmpd="sng" w="9525">
            <a:solidFill>
              <a:srgbClr val="DDD8CC"/>
            </a:solidFill>
            <a:prstDash val="solid"/>
            <a:round/>
            <a:headEnd len="sm" w="sm" type="none"/>
            <a:tailEnd len="sm" w="sm" type="none"/>
          </a:ln>
        </p:spPr>
      </p:cxnSp>
      <p:sp>
        <p:nvSpPr>
          <p:cNvPr id="974" name="Google Shape;974;p63"/>
          <p:cNvSpPr/>
          <p:nvPr/>
        </p:nvSpPr>
        <p:spPr>
          <a:xfrm>
            <a:off x="548640" y="5367528"/>
            <a:ext cx="1463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200"/>
              <a:buFont typeface="Calibri"/>
              <a:buNone/>
            </a:pPr>
            <a:r>
              <a:rPr b="1" i="0" lang="en-US" sz="1200" u="none" cap="none" strike="noStrike">
                <a:solidFill>
                  <a:srgbClr val="8A6516"/>
                </a:solidFill>
                <a:latin typeface="Calibri"/>
                <a:ea typeface="Calibri"/>
                <a:cs typeface="Calibri"/>
                <a:sym typeface="Calibri"/>
              </a:rPr>
              <a:t>GOV.UK</a:t>
            </a:r>
            <a:endParaRPr b="0" i="0" sz="1200" u="none" cap="none" strike="noStrike">
              <a:solidFill>
                <a:schemeClr val="dk1"/>
              </a:solidFill>
              <a:latin typeface="Calibri"/>
              <a:ea typeface="Calibri"/>
              <a:cs typeface="Calibri"/>
              <a:sym typeface="Calibri"/>
            </a:endParaRPr>
          </a:p>
        </p:txBody>
      </p:sp>
      <p:sp>
        <p:nvSpPr>
          <p:cNvPr id="975" name="Google Shape;975;p63"/>
          <p:cNvSpPr/>
          <p:nvPr/>
        </p:nvSpPr>
        <p:spPr>
          <a:xfrm>
            <a:off x="2103120" y="5367528"/>
            <a:ext cx="95097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F2D3F"/>
              </a:buClr>
              <a:buSzPts val="1700"/>
              <a:buFont typeface="Calibri"/>
              <a:buNone/>
            </a:pPr>
            <a:r>
              <a:rPr b="0" i="0" lang="en-US" sz="1700" u="sng" cap="none" strike="noStrike">
                <a:solidFill>
                  <a:schemeClr val="hlink"/>
                </a:solidFill>
                <a:latin typeface="Calibri"/>
                <a:ea typeface="Calibri"/>
                <a:cs typeface="Calibri"/>
                <a:sym typeface="Calibri"/>
                <a:hlinkClick r:id="rId8"/>
              </a:rPr>
              <a:t>HMRC Standard for Agents</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EF"/>
        </a:solidFill>
      </p:bgPr>
    </p:bg>
    <p:spTree>
      <p:nvGrpSpPr>
        <p:cNvPr id="980" name="Shape 980"/>
        <p:cNvGrpSpPr/>
        <p:nvPr/>
      </p:nvGrpSpPr>
      <p:grpSpPr>
        <a:xfrm>
          <a:off x="0" y="0"/>
          <a:ext cx="0" cy="0"/>
          <a:chOff x="0" y="0"/>
          <a:chExt cx="0" cy="0"/>
        </a:xfrm>
      </p:grpSpPr>
      <p:sp>
        <p:nvSpPr>
          <p:cNvPr id="981" name="Google Shape;981;p64"/>
          <p:cNvSpPr/>
          <p:nvPr/>
        </p:nvSpPr>
        <p:spPr>
          <a:xfrm>
            <a:off x="548640" y="365760"/>
            <a:ext cx="82296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516"/>
              </a:buClr>
              <a:buSzPts val="1100"/>
              <a:buFont typeface="Calibri"/>
              <a:buNone/>
            </a:pPr>
            <a:r>
              <a:rPr b="1" i="0" lang="en-US" sz="1100" u="none" cap="none" strike="noStrike">
                <a:solidFill>
                  <a:srgbClr val="8A6516"/>
                </a:solidFill>
                <a:latin typeface="Calibri"/>
                <a:ea typeface="Calibri"/>
                <a:cs typeface="Calibri"/>
                <a:sym typeface="Calibri"/>
              </a:rPr>
              <a:t>FURTHER READING</a:t>
            </a:r>
            <a:endParaRPr b="0" i="0" sz="1100" u="none" cap="none" strike="noStrike">
              <a:solidFill>
                <a:schemeClr val="dk1"/>
              </a:solidFill>
              <a:latin typeface="Calibri"/>
              <a:ea typeface="Calibri"/>
              <a:cs typeface="Calibri"/>
              <a:sym typeface="Calibri"/>
            </a:endParaRPr>
          </a:p>
        </p:txBody>
      </p:sp>
      <p:sp>
        <p:nvSpPr>
          <p:cNvPr id="982" name="Google Shape;982;p64"/>
          <p:cNvSpPr/>
          <p:nvPr/>
        </p:nvSpPr>
        <p:spPr>
          <a:xfrm>
            <a:off x="548640" y="658368"/>
            <a:ext cx="11064300" cy="77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F2D3F"/>
              </a:buClr>
              <a:buSzPts val="3200"/>
              <a:buFont typeface="Georgia"/>
              <a:buNone/>
            </a:pPr>
            <a:r>
              <a:rPr b="0" i="0" lang="en-US" sz="3200" u="none" cap="none" strike="noStrike">
                <a:solidFill>
                  <a:srgbClr val="0F2D3F"/>
                </a:solidFill>
                <a:latin typeface="Georgia"/>
                <a:ea typeface="Georgia"/>
                <a:cs typeface="Georgia"/>
                <a:sym typeface="Georgia"/>
              </a:rPr>
              <a:t>Sources and furthe</a:t>
            </a:r>
            <a:r>
              <a:rPr b="0" i="0" lang="en-US" sz="3200" u="none" cap="none" strike="noStrike">
                <a:solidFill>
                  <a:srgbClr val="0F2D3F"/>
                </a:solidFill>
                <a:latin typeface="Georgia"/>
                <a:ea typeface="Georgia"/>
                <a:cs typeface="Georgia"/>
                <a:sym typeface="Georgia"/>
              </a:rPr>
              <a:t>r reading (</a:t>
            </a:r>
            <a:r>
              <a:rPr lang="en-US" sz="3200">
                <a:solidFill>
                  <a:srgbClr val="0F2D3F"/>
                </a:solidFill>
                <a:latin typeface="Georgia"/>
                <a:ea typeface="Georgia"/>
                <a:cs typeface="Georgia"/>
                <a:sym typeface="Georgia"/>
              </a:rPr>
              <a:t>Contd.)</a:t>
            </a:r>
            <a:endParaRPr b="0" i="0" sz="3200" u="none" cap="none" strike="noStrike">
              <a:solidFill>
                <a:schemeClr val="dk1"/>
              </a:solidFill>
              <a:latin typeface="Calibri"/>
              <a:ea typeface="Calibri"/>
              <a:cs typeface="Calibri"/>
              <a:sym typeface="Calibri"/>
            </a:endParaRPr>
          </a:p>
        </p:txBody>
      </p:sp>
      <p:sp>
        <p:nvSpPr>
          <p:cNvPr id="983" name="Google Shape;983;p64"/>
          <p:cNvSpPr/>
          <p:nvPr/>
        </p:nvSpPr>
        <p:spPr>
          <a:xfrm>
            <a:off x="548640" y="6400800"/>
            <a:ext cx="45720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Accounting Firms  ·  AI Training</a:t>
            </a:r>
            <a:endParaRPr b="0" i="0" sz="1000" u="none" cap="none" strike="noStrike">
              <a:solidFill>
                <a:schemeClr val="dk1"/>
              </a:solidFill>
              <a:latin typeface="Calibri"/>
              <a:ea typeface="Calibri"/>
              <a:cs typeface="Calibri"/>
              <a:sym typeface="Calibri"/>
            </a:endParaRPr>
          </a:p>
        </p:txBody>
      </p:sp>
      <p:sp>
        <p:nvSpPr>
          <p:cNvPr id="984" name="Google Shape;984;p64"/>
          <p:cNvSpPr/>
          <p:nvPr/>
        </p:nvSpPr>
        <p:spPr>
          <a:xfrm>
            <a:off x="11185855" y="6400800"/>
            <a:ext cx="45720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066"/>
              </a:buClr>
              <a:buSzPts val="1000"/>
              <a:buFont typeface="Calibri"/>
              <a:buNone/>
            </a:pPr>
            <a:r>
              <a:rPr lang="en-US" sz="1000">
                <a:solidFill>
                  <a:srgbClr val="5B6066"/>
                </a:solidFill>
                <a:latin typeface="Calibri"/>
                <a:ea typeface="Calibri"/>
                <a:cs typeface="Calibri"/>
                <a:sym typeface="Calibri"/>
              </a:rPr>
              <a:t>20</a:t>
            </a:r>
            <a:endParaRPr b="0" i="0" sz="1000" u="none" cap="none" strike="noStrike">
              <a:solidFill>
                <a:schemeClr val="dk1"/>
              </a:solidFill>
              <a:latin typeface="Calibri"/>
              <a:ea typeface="Calibri"/>
              <a:cs typeface="Calibri"/>
              <a:sym typeface="Calibri"/>
            </a:endParaRPr>
          </a:p>
        </p:txBody>
      </p:sp>
      <p:cxnSp>
        <p:nvCxnSpPr>
          <p:cNvPr id="985" name="Google Shape;985;p64"/>
          <p:cNvCxnSpPr/>
          <p:nvPr/>
        </p:nvCxnSpPr>
        <p:spPr>
          <a:xfrm>
            <a:off x="548640" y="1691640"/>
            <a:ext cx="11064300" cy="0"/>
          </a:xfrm>
          <a:prstGeom prst="straightConnector1">
            <a:avLst/>
          </a:prstGeom>
          <a:noFill/>
          <a:ln cap="flat" cmpd="sng" w="9525">
            <a:solidFill>
              <a:srgbClr val="DDD8CC"/>
            </a:solidFill>
            <a:prstDash val="solid"/>
            <a:round/>
            <a:headEnd len="sm" w="sm" type="none"/>
            <a:tailEnd len="sm" w="sm" type="none"/>
          </a:ln>
        </p:spPr>
      </p:cxnSp>
      <p:sp>
        <p:nvSpPr>
          <p:cNvPr id="986" name="Google Shape;986;p64"/>
          <p:cNvSpPr txBox="1"/>
          <p:nvPr/>
        </p:nvSpPr>
        <p:spPr>
          <a:xfrm>
            <a:off x="835025" y="1938750"/>
            <a:ext cx="10350900" cy="3169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US" sz="1200">
                <a:solidFill>
                  <a:srgbClr val="5B6066"/>
                </a:solidFill>
                <a:latin typeface="Calibri"/>
                <a:ea typeface="Calibri"/>
                <a:cs typeface="Calibri"/>
                <a:sym typeface="Calibri"/>
              </a:rPr>
              <a:t>James Tobin, House of Lords Library, ‘Artificial intelligence: Development, risks and regulation’ (18 July 2023) </a:t>
            </a:r>
            <a:endParaRPr sz="1200">
              <a:solidFill>
                <a:srgbClr val="5B6066"/>
              </a:solidFill>
              <a:latin typeface="Calibri"/>
              <a:ea typeface="Calibri"/>
              <a:cs typeface="Calibri"/>
              <a:sym typeface="Calibri"/>
            </a:endParaRPr>
          </a:p>
          <a:p>
            <a:pPr indent="-304800" lvl="0" marL="457200" rtl="0" algn="l">
              <a:spcBef>
                <a:spcPts val="0"/>
              </a:spcBef>
              <a:spcAft>
                <a:spcPts val="0"/>
              </a:spcAft>
              <a:buClr>
                <a:srgbClr val="5B6066"/>
              </a:buClr>
              <a:buSzPts val="1200"/>
              <a:buFont typeface="Calibri"/>
              <a:buChar char="●"/>
            </a:pPr>
            <a:r>
              <a:rPr lang="en-US" sz="1200" u="sng">
                <a:solidFill>
                  <a:schemeClr val="hlink"/>
                </a:solidFill>
                <a:latin typeface="Calibri"/>
                <a:ea typeface="Calibri"/>
                <a:cs typeface="Calibri"/>
                <a:sym typeface="Calibri"/>
                <a:hlinkClick r:id="rId3"/>
              </a:rPr>
              <a:t>https://www.microsoft.com/en-gb/ai/ai-101/generative-ai-vs-other-types-of-ai#Definition</a:t>
            </a:r>
            <a:endParaRPr sz="1200" u="sng">
              <a:solidFill>
                <a:schemeClr val="hlink"/>
              </a:solidFill>
              <a:latin typeface="Calibri"/>
              <a:ea typeface="Calibri"/>
              <a:cs typeface="Calibri"/>
              <a:sym typeface="Calibri"/>
              <a:hlinkClick r:id="rId4"/>
            </a:endParaRPr>
          </a:p>
          <a:p>
            <a:pPr indent="-304800" lvl="0" marL="457200" rtl="0" algn="l">
              <a:spcBef>
                <a:spcPts val="0"/>
              </a:spcBef>
              <a:spcAft>
                <a:spcPts val="0"/>
              </a:spcAft>
              <a:buClr>
                <a:srgbClr val="5B6066"/>
              </a:buClr>
              <a:buSzPts val="1200"/>
              <a:buFont typeface="Calibri"/>
              <a:buChar char="●"/>
            </a:pPr>
            <a:r>
              <a:rPr lang="en-US" sz="1200" u="sng">
                <a:solidFill>
                  <a:schemeClr val="hlink"/>
                </a:solidFill>
                <a:latin typeface="Calibri"/>
                <a:ea typeface="Calibri"/>
                <a:cs typeface="Calibri"/>
                <a:sym typeface="Calibri"/>
                <a:hlinkClick r:id="rId5"/>
              </a:rPr>
              <a:t>Karbon, ‘State of AI in Accounting Report 2026’ | https://karbonhq.com/resources/state-of-ai-accounting-2026/</a:t>
            </a:r>
            <a:r>
              <a:rPr lang="en-US" sz="1200">
                <a:solidFill>
                  <a:srgbClr val="5B6066"/>
                </a:solidFill>
                <a:latin typeface="Calibri"/>
                <a:ea typeface="Calibri"/>
                <a:cs typeface="Calibri"/>
                <a:sym typeface="Calibri"/>
              </a:rPr>
              <a:t> </a:t>
            </a:r>
            <a:endParaRPr sz="1200">
              <a:solidFill>
                <a:srgbClr val="5B6066"/>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4F0"/>
        </a:solidFill>
      </p:bgPr>
    </p:bg>
    <p:spTree>
      <p:nvGrpSpPr>
        <p:cNvPr id="990" name="Shape 990"/>
        <p:cNvGrpSpPr/>
        <p:nvPr/>
      </p:nvGrpSpPr>
      <p:grpSpPr>
        <a:xfrm>
          <a:off x="0" y="0"/>
          <a:ext cx="0" cy="0"/>
          <a:chOff x="0" y="0"/>
          <a:chExt cx="0" cy="0"/>
        </a:xfrm>
      </p:grpSpPr>
      <p:sp>
        <p:nvSpPr>
          <p:cNvPr id="991" name="Google Shape;991;p65"/>
          <p:cNvSpPr txBox="1"/>
          <p:nvPr>
            <p:ph type="title"/>
          </p:nvPr>
        </p:nvSpPr>
        <p:spPr>
          <a:xfrm>
            <a:off x="1563067" y="1610933"/>
            <a:ext cx="4194900" cy="21864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US"/>
              <a:t>Q&amp;A</a:t>
            </a:r>
            <a:endParaRPr/>
          </a:p>
        </p:txBody>
      </p:sp>
      <p:sp>
        <p:nvSpPr>
          <p:cNvPr id="992" name="Google Shape;992;p65"/>
          <p:cNvSpPr txBox="1"/>
          <p:nvPr>
            <p:ph idx="2" type="title"/>
          </p:nvPr>
        </p:nvSpPr>
        <p:spPr>
          <a:xfrm>
            <a:off x="5755833" y="3788767"/>
            <a:ext cx="1402800" cy="14493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US"/>
              <a: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ptions Proposal">
  <a:themeElements>
    <a:clrScheme name="Simple Light">
      <a:dk1>
        <a:srgbClr val="1D1D1D"/>
      </a:dk1>
      <a:lt1>
        <a:srgbClr val="FFFFF0"/>
      </a:lt1>
      <a:dk2>
        <a:srgbClr val="51BD85"/>
      </a:dk2>
      <a:lt2>
        <a:srgbClr val="FF6652"/>
      </a:lt2>
      <a:accent1>
        <a:srgbClr val="FFE534"/>
      </a:accent1>
      <a:accent2>
        <a:srgbClr val="FFBBDC"/>
      </a:accent2>
      <a:accent3>
        <a:srgbClr val="6AD2E6"/>
      </a:accent3>
      <a:accent4>
        <a:srgbClr val="DBC89F"/>
      </a:accent4>
      <a:accent5>
        <a:srgbClr val="D8E4D6"/>
      </a:accent5>
      <a:accent6>
        <a:srgbClr val="FFFFFF"/>
      </a:accent6>
      <a:hlink>
        <a:srgbClr val="6AD2E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